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sldIdLst>
    <p:sldId id="256" r:id="rId2"/>
    <p:sldId id="257" r:id="rId3"/>
    <p:sldId id="260" r:id="rId4"/>
    <p:sldId id="259" r:id="rId5"/>
    <p:sldId id="273" r:id="rId6"/>
    <p:sldId id="269" r:id="rId7"/>
    <p:sldId id="272" r:id="rId8"/>
    <p:sldId id="266" r:id="rId9"/>
    <p:sldId id="263" r:id="rId10"/>
    <p:sldId id="261" r:id="rId11"/>
    <p:sldId id="275" r:id="rId12"/>
    <p:sldId id="262" r:id="rId13"/>
    <p:sldId id="268" r:id="rId14"/>
    <p:sldId id="270" r:id="rId15"/>
    <p:sldId id="264" r:id="rId16"/>
    <p:sldId id="265"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p:scale>
          <a:sx n="67" d="100"/>
          <a:sy n="67" d="100"/>
        </p:scale>
        <p:origin x="63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262545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5A1352-6DD3-444F-884A-C36E4A970315}" type="datetimeFigureOut">
              <a:rPr lang="en-US" smtClean="0"/>
              <a:t>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89130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896456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577824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2058035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2486414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2729575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20861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817828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62250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1352-6DD3-444F-884A-C36E4A970315}" type="datetimeFigureOut">
              <a:rPr lang="en-US" smtClean="0"/>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732765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5A1352-6DD3-444F-884A-C36E4A970315}" type="datetimeFigureOut">
              <a:rPr lang="en-US" smtClean="0"/>
              <a:t>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287999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5A1352-6DD3-444F-884A-C36E4A970315}" type="datetimeFigureOut">
              <a:rPr lang="en-US" smtClean="0"/>
              <a:t>11/1/2021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17132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5A1352-6DD3-444F-884A-C36E4A970315}" type="datetimeFigureOut">
              <a:rPr lang="en-US" smtClean="0"/>
              <a:t>11/1/2021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01199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5A1352-6DD3-444F-884A-C36E4A970315}" type="datetimeFigureOut">
              <a:rPr lang="en-US" smtClean="0"/>
              <a:t>11/1/2021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689058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5A1352-6DD3-444F-884A-C36E4A970315}" type="datetimeFigureOut">
              <a:rPr lang="en-US" smtClean="0"/>
              <a:t>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1636027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5A1352-6DD3-444F-884A-C36E4A970315}" type="datetimeFigureOut">
              <a:rPr lang="en-US" smtClean="0"/>
              <a:t>11/1/2021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5A029E-3BEA-4917-9BAD-02D8DF882BB0}" type="slidenum">
              <a:rPr lang="en-US" smtClean="0"/>
              <a:t>‹#›</a:t>
            </a:fld>
            <a:endParaRPr lang="en-US"/>
          </a:p>
        </p:txBody>
      </p:sp>
    </p:spTree>
    <p:extLst>
      <p:ext uri="{BB962C8B-B14F-4D97-AF65-F5344CB8AC3E}">
        <p14:creationId xmlns:p14="http://schemas.microsoft.com/office/powerpoint/2010/main" val="355871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D5A1352-6DD3-444F-884A-C36E4A970315}" type="datetimeFigureOut">
              <a:rPr lang="en-US" smtClean="0"/>
              <a:t>11/1/2021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25A029E-3BEA-4917-9BAD-02D8DF882BB0}" type="slidenum">
              <a:rPr lang="en-US" smtClean="0"/>
              <a:t>‹#›</a:t>
            </a:fld>
            <a:endParaRPr lang="en-US"/>
          </a:p>
        </p:txBody>
      </p:sp>
    </p:spTree>
    <p:extLst>
      <p:ext uri="{BB962C8B-B14F-4D97-AF65-F5344CB8AC3E}">
        <p14:creationId xmlns:p14="http://schemas.microsoft.com/office/powerpoint/2010/main" val="2350925437"/>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 id="214748388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ilasic.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3E416-C4DA-4EAC-BA94-06BFFCC46E5A}"/>
              </a:ext>
            </a:extLst>
          </p:cNvPr>
          <p:cNvSpPr>
            <a:spLocks noGrp="1"/>
          </p:cNvSpPr>
          <p:nvPr>
            <p:ph type="ctrTitle"/>
          </p:nvPr>
        </p:nvSpPr>
        <p:spPr>
          <a:xfrm>
            <a:off x="2011680" y="1380068"/>
            <a:ext cx="9491343" cy="2616199"/>
          </a:xfrm>
        </p:spPr>
        <p:txBody>
          <a:bodyPr>
            <a:normAutofit fontScale="90000"/>
          </a:bodyPr>
          <a:lstStyle/>
          <a:p>
            <a:r>
              <a:rPr lang="en-US" sz="4900" b="1" i="0" dirty="0">
                <a:solidFill>
                  <a:schemeClr val="accent1">
                    <a:lumMod val="50000"/>
                  </a:schemeClr>
                </a:solidFill>
                <a:effectLst/>
                <a:latin typeface="-apple-system"/>
              </a:rPr>
              <a:t>Mentoring graduate students in the teaching and learning of Linear-Algebra</a:t>
            </a:r>
            <a:r>
              <a:rPr lang="en-US" sz="4900" b="0" i="0" dirty="0">
                <a:solidFill>
                  <a:schemeClr val="accent1">
                    <a:lumMod val="50000"/>
                  </a:schemeClr>
                </a:solidFill>
                <a:effectLst/>
                <a:latin typeface="-apple-system"/>
              </a:rPr>
              <a:t> </a:t>
            </a:r>
            <a:br>
              <a:rPr lang="en-US" sz="4800" b="0" i="0" dirty="0">
                <a:solidFill>
                  <a:schemeClr val="accent1">
                    <a:lumMod val="50000"/>
                  </a:schemeClr>
                </a:solidFill>
                <a:effectLst/>
                <a:latin typeface="-apple-system"/>
              </a:rPr>
            </a:br>
            <a:endParaRPr lang="en-US" sz="4800" dirty="0">
              <a:solidFill>
                <a:schemeClr val="tx1">
                  <a:lumMod val="65000"/>
                  <a:lumOff val="35000"/>
                </a:schemeClr>
              </a:solidFill>
            </a:endParaRPr>
          </a:p>
        </p:txBody>
      </p:sp>
      <p:sp>
        <p:nvSpPr>
          <p:cNvPr id="3" name="Subtitle 2">
            <a:extLst>
              <a:ext uri="{FF2B5EF4-FFF2-40B4-BE49-F238E27FC236}">
                <a16:creationId xmlns:a16="http://schemas.microsoft.com/office/drawing/2014/main" id="{AE7EC107-E304-47CB-939F-E1B5B2245ECF}"/>
              </a:ext>
            </a:extLst>
          </p:cNvPr>
          <p:cNvSpPr>
            <a:spLocks noGrp="1"/>
          </p:cNvSpPr>
          <p:nvPr>
            <p:ph type="subTitle" idx="1"/>
          </p:nvPr>
        </p:nvSpPr>
        <p:spPr>
          <a:xfrm>
            <a:off x="4515377" y="3728720"/>
            <a:ext cx="6987645" cy="1656081"/>
          </a:xfrm>
        </p:spPr>
        <p:txBody>
          <a:bodyPr>
            <a:normAutofit/>
          </a:bodyPr>
          <a:lstStyle/>
          <a:p>
            <a:r>
              <a:rPr lang="es-MX" sz="2400" b="1" dirty="0">
                <a:solidFill>
                  <a:schemeClr val="tx1">
                    <a:lumMod val="65000"/>
                    <a:lumOff val="35000"/>
                  </a:schemeClr>
                </a:solidFill>
              </a:rPr>
              <a:t>Dr. María Trigueros</a:t>
            </a:r>
          </a:p>
          <a:p>
            <a:r>
              <a:rPr lang="es-MX" sz="2400" b="1" dirty="0">
                <a:solidFill>
                  <a:schemeClr val="tx1">
                    <a:lumMod val="65000"/>
                    <a:lumOff val="35000"/>
                  </a:schemeClr>
                </a:solidFill>
              </a:rPr>
              <a:t>Instituto Tecnológico Autónomo </a:t>
            </a:r>
            <a:r>
              <a:rPr lang="en-US" sz="2400" b="1" dirty="0">
                <a:solidFill>
                  <a:schemeClr val="tx1">
                    <a:lumMod val="65000"/>
                    <a:lumOff val="35000"/>
                  </a:schemeClr>
                </a:solidFill>
              </a:rPr>
              <a:t>de México (ITAM)</a:t>
            </a:r>
          </a:p>
        </p:txBody>
      </p:sp>
      <p:pic>
        <p:nvPicPr>
          <p:cNvPr id="1026" name="Picture 2">
            <a:hlinkClick r:id="rId2"/>
            <a:extLst>
              <a:ext uri="{FF2B5EF4-FFF2-40B4-BE49-F238E27FC236}">
                <a16:creationId xmlns:a16="http://schemas.microsoft.com/office/drawing/2014/main" id="{A85CE13E-AFBF-4552-A4BF-DE14168E88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22560" y="5477932"/>
            <a:ext cx="1180462" cy="1033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624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5033F-B644-4EF6-9A32-6A50FFBA4992}"/>
              </a:ext>
            </a:extLst>
          </p:cNvPr>
          <p:cNvSpPr>
            <a:spLocks noGrp="1"/>
          </p:cNvSpPr>
          <p:nvPr>
            <p:ph type="title"/>
          </p:nvPr>
        </p:nvSpPr>
        <p:spPr>
          <a:xfrm>
            <a:off x="1484310" y="333376"/>
            <a:ext cx="10018713" cy="1371600"/>
          </a:xfrm>
        </p:spPr>
        <p:txBody>
          <a:bodyPr/>
          <a:lstStyle/>
          <a:p>
            <a:r>
              <a:rPr lang="en-US" dirty="0">
                <a:solidFill>
                  <a:schemeClr val="accent1">
                    <a:lumMod val="50000"/>
                  </a:schemeClr>
                </a:solidFill>
              </a:rPr>
              <a:t>Analysis of a “simple” task</a:t>
            </a:r>
          </a:p>
        </p:txBody>
      </p:sp>
      <p:sp>
        <p:nvSpPr>
          <p:cNvPr id="3" name="Content Placeholder 2">
            <a:extLst>
              <a:ext uri="{FF2B5EF4-FFF2-40B4-BE49-F238E27FC236}">
                <a16:creationId xmlns:a16="http://schemas.microsoft.com/office/drawing/2014/main" id="{B2362525-8790-4801-92FE-8538B5BC7865}"/>
              </a:ext>
            </a:extLst>
          </p:cNvPr>
          <p:cNvSpPr>
            <a:spLocks noGrp="1"/>
          </p:cNvSpPr>
          <p:nvPr>
            <p:ph idx="1"/>
          </p:nvPr>
        </p:nvSpPr>
        <p:spPr>
          <a:xfrm>
            <a:off x="1484310" y="1933575"/>
            <a:ext cx="10018713" cy="3857626"/>
          </a:xfrm>
        </p:spPr>
        <p:txBody>
          <a:bodyPr/>
          <a:lstStyle/>
          <a:p>
            <a:r>
              <a:rPr lang="en-US" sz="2400" dirty="0">
                <a:effectLst/>
                <a:ea typeface="Times New Roman" panose="02020603050405020304" pitchFamily="18" charset="0"/>
              </a:rPr>
              <a:t>What information about the understanding of linear transformations can be obtained from the analysis of a single task?</a:t>
            </a:r>
          </a:p>
          <a:p>
            <a:r>
              <a:rPr lang="en-US" sz="2400" dirty="0">
                <a:ea typeface="Times New Roman" panose="02020603050405020304" pitchFamily="18" charset="0"/>
              </a:rPr>
              <a:t>A task designed using APOS theory can have several purposes, but they always take into account the constructions described by the theory in a Genetic Decomposition, students backgrounds and the purpose of its application</a:t>
            </a:r>
          </a:p>
          <a:p>
            <a:r>
              <a:rPr lang="en-US" sz="2400" dirty="0">
                <a:ea typeface="Times New Roman" panose="02020603050405020304" pitchFamily="18" charset="0"/>
              </a:rPr>
              <a:t>Novelty of the task is important so it gives information about students’ learning</a:t>
            </a:r>
          </a:p>
        </p:txBody>
      </p:sp>
    </p:spTree>
    <p:extLst>
      <p:ext uri="{BB962C8B-B14F-4D97-AF65-F5344CB8AC3E}">
        <p14:creationId xmlns:p14="http://schemas.microsoft.com/office/powerpoint/2010/main" val="1948905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AF449-18E7-4FAA-82DE-8A4C6985C38C}"/>
              </a:ext>
            </a:extLst>
          </p:cNvPr>
          <p:cNvSpPr>
            <a:spLocks noGrp="1"/>
          </p:cNvSpPr>
          <p:nvPr>
            <p:ph type="title"/>
          </p:nvPr>
        </p:nvSpPr>
        <p:spPr>
          <a:xfrm>
            <a:off x="1484310" y="190500"/>
            <a:ext cx="10018713" cy="1495425"/>
          </a:xfrm>
        </p:spPr>
        <p:txBody>
          <a:bodyPr>
            <a:normAutofit/>
          </a:bodyPr>
          <a:lstStyle/>
          <a:p>
            <a:r>
              <a:rPr lang="en-US" sz="3200" dirty="0">
                <a:solidFill>
                  <a:schemeClr val="accent1">
                    <a:lumMod val="50000"/>
                  </a:schemeClr>
                </a:solidFill>
              </a:rPr>
              <a:t>An example of good tasks in diagnosing students’ needs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3333EC0-B6C6-439A-A420-EDCD89C8B312}"/>
                  </a:ext>
                </a:extLst>
              </p:cNvPr>
              <p:cNvSpPr>
                <a:spLocks noGrp="1"/>
              </p:cNvSpPr>
              <p:nvPr>
                <p:ph idx="1"/>
              </p:nvPr>
            </p:nvSpPr>
            <p:spPr>
              <a:xfrm>
                <a:off x="1484310" y="1295400"/>
                <a:ext cx="10018713" cy="5162549"/>
              </a:xfrm>
            </p:spPr>
            <p:txBody>
              <a:bodyPr>
                <a:normAutofit fontScale="40000" lnSpcReduction="20000"/>
              </a:bodyPr>
              <a:lstStyle/>
              <a:p>
                <a:r>
                  <a:rPr lang="en-US" sz="5500" i="1" dirty="0"/>
                  <a:t>Find the rule of a linear transformation under which the image of </a:t>
                </a:r>
                <a14:m>
                  <m:oMath xmlns:m="http://schemas.openxmlformats.org/officeDocument/2006/math">
                    <m:d>
                      <m:dPr>
                        <m:begChr m:val="["/>
                        <m:endChr m:val="]"/>
                        <m:ctrlPr>
                          <a:rPr lang="en-US" sz="5500" i="1" smtClean="0">
                            <a:effectLst/>
                            <a:latin typeface="Cambria Math" panose="02040503050406030204" pitchFamily="18" charset="0"/>
                          </a:rPr>
                        </m:ctrlPr>
                      </m:dPr>
                      <m:e>
                        <m:m>
                          <m:mPr>
                            <m:mcs>
                              <m:mc>
                                <m:mcPr>
                                  <m:count m:val="1"/>
                                  <m:mcJc m:val="center"/>
                                </m:mcPr>
                              </m:mc>
                            </m:mcs>
                            <m:ctrlPr>
                              <a:rPr lang="en-US" sz="5500" i="1">
                                <a:effectLst/>
                                <a:latin typeface="Cambria Math" panose="02040503050406030204" pitchFamily="18" charset="0"/>
                              </a:rPr>
                            </m:ctrlPr>
                          </m:mPr>
                          <m:mr>
                            <m:e>
                              <m:r>
                                <a:rPr lang="en-US" sz="5500" i="1">
                                  <a:effectLst/>
                                  <a:latin typeface="Cambria Math" panose="02040503050406030204" pitchFamily="18" charset="0"/>
                                  <a:ea typeface="Times New Roman" panose="02020603050405020304" pitchFamily="18" charset="0"/>
                                  <a:cs typeface="Times New Roman" panose="02020603050405020304" pitchFamily="18" charset="0"/>
                                </a:rPr>
                                <m:t>1</m:t>
                              </m:r>
                            </m:e>
                          </m:mr>
                          <m:mr>
                            <m:e>
                              <m:r>
                                <a:rPr lang="en-US" sz="5500" i="1">
                                  <a:effectLst/>
                                  <a:latin typeface="Cambria Math" panose="02040503050406030204" pitchFamily="18" charset="0"/>
                                  <a:ea typeface="Times New Roman" panose="02020603050405020304" pitchFamily="18" charset="0"/>
                                  <a:cs typeface="Times New Roman" panose="02020603050405020304" pitchFamily="18" charset="0"/>
                                </a:rPr>
                                <m:t>0</m:t>
                              </m:r>
                            </m:e>
                          </m:mr>
                        </m:m>
                      </m:e>
                    </m:d>
                  </m:oMath>
                </a14:m>
                <a:r>
                  <a:rPr lang="en-US" sz="5500" i="1" dirty="0"/>
                  <a:t> is </a:t>
                </a:r>
                <a14:m>
                  <m:oMath xmlns:m="http://schemas.openxmlformats.org/officeDocument/2006/math">
                    <m:d>
                      <m:dPr>
                        <m:begChr m:val="["/>
                        <m:endChr m:val="]"/>
                        <m:ctrlPr>
                          <a:rPr lang="en-US" sz="5500" i="1">
                            <a:latin typeface="Cambria Math" panose="02040503050406030204" pitchFamily="18" charset="0"/>
                          </a:rPr>
                        </m:ctrlPr>
                      </m:dPr>
                      <m:e>
                        <m:m>
                          <m:mPr>
                            <m:mcs>
                              <m:mc>
                                <m:mcPr>
                                  <m:count m:val="1"/>
                                  <m:mcJc m:val="center"/>
                                </m:mcPr>
                              </m:mc>
                            </m:mcs>
                            <m:ctrlPr>
                              <a:rPr lang="en-US" sz="5500" i="1">
                                <a:latin typeface="Cambria Math" panose="02040503050406030204" pitchFamily="18" charset="0"/>
                              </a:rPr>
                            </m:ctrlPr>
                          </m:mPr>
                          <m:mr>
                            <m:e>
                              <m:r>
                                <a:rPr lang="en-US" sz="5500" i="1">
                                  <a:latin typeface="Cambria Math" panose="02040503050406030204" pitchFamily="18" charset="0"/>
                                  <a:ea typeface="Times New Roman" panose="02020603050405020304" pitchFamily="18" charset="0"/>
                                  <a:cs typeface="Times New Roman" panose="02020603050405020304" pitchFamily="18" charset="0"/>
                                </a:rPr>
                                <m:t>0</m:t>
                              </m:r>
                            </m:e>
                          </m:mr>
                          <m:mr>
                            <m:e>
                              <m:r>
                                <a:rPr lang="en-US" sz="5500" i="1">
                                  <a:latin typeface="Cambria Math" panose="02040503050406030204" pitchFamily="18" charset="0"/>
                                  <a:ea typeface="Times New Roman" panose="02020603050405020304" pitchFamily="18" charset="0"/>
                                  <a:cs typeface="Times New Roman" panose="02020603050405020304" pitchFamily="18" charset="0"/>
                                </a:rPr>
                                <m:t>−4</m:t>
                              </m:r>
                            </m:e>
                          </m:mr>
                        </m:m>
                      </m:e>
                    </m:d>
                  </m:oMath>
                </a14:m>
                <a:r>
                  <a:rPr lang="en-US" sz="5500" i="1" dirty="0"/>
                  <a:t> and where the transformation is the  composition of a rotation followed by a dilation. Determine the matrices of rotation and dilation for the transformations used. Justify your response.</a:t>
                </a:r>
              </a:p>
              <a:p>
                <a:endParaRPr lang="en-US" sz="5000" dirty="0"/>
              </a:p>
              <a:p>
                <a:r>
                  <a:rPr lang="en-US" sz="5000" dirty="0"/>
                  <a:t>Novelty</a:t>
                </a:r>
              </a:p>
              <a:p>
                <a:pPr lvl="1"/>
                <a:r>
                  <a:rPr lang="en-US" sz="5000" dirty="0"/>
                  <a:t>A similar formulation does not appear in textbooks on in classroom context</a:t>
                </a:r>
              </a:p>
              <a:p>
                <a:pPr lvl="1"/>
                <a:r>
                  <a:rPr lang="en-US" sz="5000" dirty="0"/>
                  <a:t>Different solution strategies can be associated to different kinds of APOS theory structures</a:t>
                </a:r>
              </a:p>
              <a:p>
                <a:pPr lvl="1"/>
                <a:r>
                  <a:rPr lang="en-US" sz="5000" dirty="0"/>
                  <a:t>Students can address the problem from an Action, Process or Object conception</a:t>
                </a:r>
              </a:p>
              <a:p>
                <a:r>
                  <a:rPr lang="en-US" sz="5000" dirty="0"/>
                  <a:t>The question deliberately involves only one vector and its image:</a:t>
                </a:r>
              </a:p>
              <a:p>
                <a:pPr lvl="1"/>
                <a:r>
                  <a:rPr lang="en-US" sz="5000" dirty="0"/>
                  <a:t>A matrix- vector equation method gives only partial information </a:t>
                </a:r>
              </a:p>
              <a:p>
                <a:pPr lvl="1"/>
                <a:r>
                  <a:rPr lang="en-US" sz="5000" dirty="0"/>
                  <a:t>The second condition has to be employed in order to solve the problem, which requires an Object conception</a:t>
                </a:r>
              </a:p>
              <a:p>
                <a:endParaRPr lang="en-US" dirty="0"/>
              </a:p>
            </p:txBody>
          </p:sp>
        </mc:Choice>
        <mc:Fallback>
          <p:sp>
            <p:nvSpPr>
              <p:cNvPr id="3" name="Content Placeholder 2">
                <a:extLst>
                  <a:ext uri="{FF2B5EF4-FFF2-40B4-BE49-F238E27FC236}">
                    <a16:creationId xmlns:a16="http://schemas.microsoft.com/office/drawing/2014/main" id="{33333EC0-B6C6-439A-A420-EDCD89C8B312}"/>
                  </a:ext>
                </a:extLst>
              </p:cNvPr>
              <p:cNvSpPr>
                <a:spLocks noGrp="1" noRot="1" noChangeAspect="1" noMove="1" noResize="1" noEditPoints="1" noAdjustHandles="1" noChangeArrowheads="1" noChangeShapeType="1" noTextEdit="1"/>
              </p:cNvSpPr>
              <p:nvPr>
                <p:ph idx="1"/>
              </p:nvPr>
            </p:nvSpPr>
            <p:spPr>
              <a:xfrm>
                <a:off x="1484310" y="1295400"/>
                <a:ext cx="10018713" cy="5162549"/>
              </a:xfrm>
              <a:blipFill>
                <a:blip r:embed="rId2"/>
                <a:stretch>
                  <a:fillRect l="-1338" t="-2246" r="-852"/>
                </a:stretch>
              </a:blipFill>
            </p:spPr>
            <p:txBody>
              <a:bodyPr/>
              <a:lstStyle/>
              <a:p>
                <a:r>
                  <a:rPr lang="en-US">
                    <a:noFill/>
                  </a:rPr>
                  <a:t> </a:t>
                </a:r>
              </a:p>
            </p:txBody>
          </p:sp>
        </mc:Fallback>
      </mc:AlternateContent>
    </p:spTree>
    <p:extLst>
      <p:ext uri="{BB962C8B-B14F-4D97-AF65-F5344CB8AC3E}">
        <p14:creationId xmlns:p14="http://schemas.microsoft.com/office/powerpoint/2010/main" val="4256362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C1CB6-66F1-423B-93E8-41C4725C2CD5}"/>
              </a:ext>
            </a:extLst>
          </p:cNvPr>
          <p:cNvSpPr>
            <a:spLocks noGrp="1"/>
          </p:cNvSpPr>
          <p:nvPr>
            <p:ph type="title"/>
          </p:nvPr>
        </p:nvSpPr>
        <p:spPr>
          <a:xfrm>
            <a:off x="1484313" y="215900"/>
            <a:ext cx="10018713" cy="1752599"/>
          </a:xfrm>
        </p:spPr>
        <p:txBody>
          <a:bodyPr>
            <a:normAutofit/>
          </a:bodyPr>
          <a:lstStyle/>
          <a:p>
            <a:r>
              <a:rPr lang="en-US" sz="3600" dirty="0">
                <a:solidFill>
                  <a:schemeClr val="accent1">
                    <a:lumMod val="50000"/>
                  </a:schemeClr>
                </a:solidFill>
              </a:rPr>
              <a:t>Analysis of student responses. An example</a:t>
            </a:r>
          </a:p>
        </p:txBody>
      </p:sp>
      <p:sp>
        <p:nvSpPr>
          <p:cNvPr id="4" name="Text Placeholder 2">
            <a:extLst>
              <a:ext uri="{FF2B5EF4-FFF2-40B4-BE49-F238E27FC236}">
                <a16:creationId xmlns:a16="http://schemas.microsoft.com/office/drawing/2014/main" id="{0FF244B8-DCC3-4EC3-BFDA-646C4636F39A}"/>
              </a:ext>
            </a:extLst>
          </p:cNvPr>
          <p:cNvSpPr>
            <a:spLocks noGrp="1"/>
          </p:cNvSpPr>
          <p:nvPr>
            <p:ph idx="1"/>
          </p:nvPr>
        </p:nvSpPr>
        <p:spPr>
          <a:xfrm>
            <a:off x="1484313" y="1657351"/>
            <a:ext cx="5314420" cy="1200149"/>
          </a:xfrm>
        </p:spPr>
        <p:txBody>
          <a:bodyPr>
            <a:normAutofit fontScale="25000" lnSpcReduction="20000"/>
          </a:bodyPr>
          <a:lstStyle/>
          <a:p>
            <a:pPr marL="0" indent="0">
              <a:buNone/>
            </a:pPr>
            <a:endParaRPr lang="es-MX" sz="2200" dirty="0"/>
          </a:p>
          <a:p>
            <a:pPr marL="0" indent="0">
              <a:buNone/>
            </a:pPr>
            <a:r>
              <a:rPr lang="es-MX" sz="8000" b="1" dirty="0"/>
              <a:t>Use </a:t>
            </a:r>
            <a:r>
              <a:rPr lang="en-US" sz="8000" b="1" dirty="0"/>
              <a:t>of</a:t>
            </a:r>
            <a:r>
              <a:rPr lang="es-MX" sz="8000" b="1" dirty="0"/>
              <a:t> </a:t>
            </a:r>
            <a:r>
              <a:rPr lang="en-US" sz="8000" b="1" dirty="0"/>
              <a:t>Actions: </a:t>
            </a:r>
          </a:p>
          <a:p>
            <a:pPr marL="0" indent="0">
              <a:buNone/>
            </a:pPr>
            <a:r>
              <a:rPr lang="en-US" sz="8000" dirty="0"/>
              <a:t>Most students in the three groups at different universities: 102 undergraduate students</a:t>
            </a:r>
          </a:p>
        </p:txBody>
      </p:sp>
      <p:sp>
        <p:nvSpPr>
          <p:cNvPr id="5" name="Content Placeholder 5">
            <a:extLst>
              <a:ext uri="{FF2B5EF4-FFF2-40B4-BE49-F238E27FC236}">
                <a16:creationId xmlns:a16="http://schemas.microsoft.com/office/drawing/2014/main" id="{CA3B4428-37EA-425F-99ED-5FBB0A761947}"/>
              </a:ext>
            </a:extLst>
          </p:cNvPr>
          <p:cNvSpPr txBox="1">
            <a:spLocks/>
          </p:cNvSpPr>
          <p:nvPr/>
        </p:nvSpPr>
        <p:spPr>
          <a:xfrm>
            <a:off x="7370144" y="1657351"/>
            <a:ext cx="4338674" cy="5446182"/>
          </a:xfrm>
          <a:prstGeom prst="rect">
            <a:avLst/>
          </a:prstGeom>
        </p:spPr>
        <p:txBody>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None/>
            </a:pPr>
            <a:r>
              <a:rPr lang="en-US" sz="2000" dirty="0"/>
              <a:t>APOS THEORY ANALYSIS</a:t>
            </a:r>
          </a:p>
          <a:p>
            <a:r>
              <a:rPr lang="en-US" sz="2000" dirty="0"/>
              <a:t>Recognition of the given vector as the image of the other</a:t>
            </a:r>
          </a:p>
          <a:p>
            <a:r>
              <a:rPr lang="en-US" sz="2000" dirty="0"/>
              <a:t>Geometric or algebraic ACTIONS to find a rotation matrix a dilation matrix or the resulting transformation</a:t>
            </a:r>
          </a:p>
          <a:p>
            <a:r>
              <a:rPr lang="en-US" sz="2000" dirty="0"/>
              <a:t>Focus on one vector, not on the domain of the transformation</a:t>
            </a:r>
          </a:p>
          <a:p>
            <a:r>
              <a:rPr lang="en-US" sz="2000" dirty="0"/>
              <a:t>The transformation (or matrix) did not satisfy the second condition of the problem</a:t>
            </a:r>
          </a:p>
        </p:txBody>
      </p:sp>
      <p:pic>
        <p:nvPicPr>
          <p:cNvPr id="6" name="officeArt object">
            <a:extLst>
              <a:ext uri="{FF2B5EF4-FFF2-40B4-BE49-F238E27FC236}">
                <a16:creationId xmlns:a16="http://schemas.microsoft.com/office/drawing/2014/main" id="{8B9DF46E-EA3B-4523-B917-977E4ACF7381}"/>
              </a:ext>
            </a:extLst>
          </p:cNvPr>
          <p:cNvPicPr>
            <a:picLocks/>
          </p:cNvPicPr>
          <p:nvPr/>
        </p:nvPicPr>
        <p:blipFill>
          <a:blip r:embed="rId2"/>
          <a:stretch>
            <a:fillRect/>
          </a:stretch>
        </p:blipFill>
        <p:spPr>
          <a:xfrm>
            <a:off x="1666875" y="2943225"/>
            <a:ext cx="5222343" cy="3076575"/>
          </a:xfrm>
          <a:prstGeom prst="rect">
            <a:avLst/>
          </a:prstGeom>
          <a:ln w="12700" cap="flat">
            <a:noFill/>
            <a:miter lim="400000"/>
          </a:ln>
          <a:effectLst/>
        </p:spPr>
      </p:pic>
    </p:spTree>
    <p:extLst>
      <p:ext uri="{BB962C8B-B14F-4D97-AF65-F5344CB8AC3E}">
        <p14:creationId xmlns:p14="http://schemas.microsoft.com/office/powerpoint/2010/main" val="3458151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CAA4D-1896-493C-834D-5550AA5D3C1A}"/>
              </a:ext>
            </a:extLst>
          </p:cNvPr>
          <p:cNvSpPr>
            <a:spLocks noGrp="1"/>
          </p:cNvSpPr>
          <p:nvPr>
            <p:ph type="title"/>
          </p:nvPr>
        </p:nvSpPr>
        <p:spPr>
          <a:xfrm>
            <a:off x="1484311" y="685800"/>
            <a:ext cx="10018713" cy="1583267"/>
          </a:xfrm>
        </p:spPr>
        <p:txBody>
          <a:bodyPr/>
          <a:lstStyle/>
          <a:p>
            <a:r>
              <a:rPr lang="en-US" dirty="0">
                <a:solidFill>
                  <a:schemeClr val="accent1">
                    <a:lumMod val="50000"/>
                  </a:schemeClr>
                </a:solidFill>
              </a:rPr>
              <a:t>Students' responses: analysis - Process</a:t>
            </a:r>
          </a:p>
        </p:txBody>
      </p:sp>
      <p:sp>
        <p:nvSpPr>
          <p:cNvPr id="4" name="Text Placeholder 2">
            <a:extLst>
              <a:ext uri="{FF2B5EF4-FFF2-40B4-BE49-F238E27FC236}">
                <a16:creationId xmlns:a16="http://schemas.microsoft.com/office/drawing/2014/main" id="{E36A6F98-C2F7-458C-AF10-FD64D077F915}"/>
              </a:ext>
            </a:extLst>
          </p:cNvPr>
          <p:cNvSpPr>
            <a:spLocks noGrp="1"/>
          </p:cNvSpPr>
          <p:nvPr>
            <p:ph idx="1"/>
          </p:nvPr>
        </p:nvSpPr>
        <p:spPr>
          <a:xfrm>
            <a:off x="1484313" y="1897064"/>
            <a:ext cx="4527020" cy="1049336"/>
          </a:xfrm>
        </p:spPr>
        <p:txBody>
          <a:bodyPr/>
          <a:lstStyle/>
          <a:p>
            <a:pPr marL="0" indent="0">
              <a:buNone/>
            </a:pPr>
            <a:r>
              <a:rPr lang="en-US" b="1" dirty="0"/>
              <a:t>Process conception</a:t>
            </a:r>
            <a:r>
              <a:rPr lang="en-US" dirty="0"/>
              <a:t>: two students</a:t>
            </a:r>
          </a:p>
        </p:txBody>
      </p:sp>
      <p:sp>
        <p:nvSpPr>
          <p:cNvPr id="5" name="Text Placeholder 2">
            <a:extLst>
              <a:ext uri="{FF2B5EF4-FFF2-40B4-BE49-F238E27FC236}">
                <a16:creationId xmlns:a16="http://schemas.microsoft.com/office/drawing/2014/main" id="{2A854FB8-8FF8-4091-B3BD-EB2C43E3702A}"/>
              </a:ext>
            </a:extLst>
          </p:cNvPr>
          <p:cNvSpPr txBox="1">
            <a:spLocks/>
          </p:cNvSpPr>
          <p:nvPr/>
        </p:nvSpPr>
        <p:spPr>
          <a:xfrm>
            <a:off x="6527533" y="2421732"/>
            <a:ext cx="3992732" cy="576262"/>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None/>
            </a:pPr>
            <a:r>
              <a:rPr lang="en-US" dirty="0"/>
              <a:t>APOS Theory analysis</a:t>
            </a:r>
          </a:p>
        </p:txBody>
      </p:sp>
      <p:sp>
        <p:nvSpPr>
          <p:cNvPr id="7" name="TextBox 6">
            <a:extLst>
              <a:ext uri="{FF2B5EF4-FFF2-40B4-BE49-F238E27FC236}">
                <a16:creationId xmlns:a16="http://schemas.microsoft.com/office/drawing/2014/main" id="{3057C8BB-0438-4677-84E8-DD0AA9623B0B}"/>
              </a:ext>
            </a:extLst>
          </p:cNvPr>
          <p:cNvSpPr txBox="1"/>
          <p:nvPr/>
        </p:nvSpPr>
        <p:spPr>
          <a:xfrm>
            <a:off x="6273799" y="3150659"/>
            <a:ext cx="5298099" cy="2800767"/>
          </a:xfrm>
          <a:prstGeom prst="rect">
            <a:avLst/>
          </a:prstGeom>
          <a:noFill/>
        </p:spPr>
        <p:txBody>
          <a:bodyPr wrap="square">
            <a:spAutoFit/>
          </a:bodyPr>
          <a:lstStyle/>
          <a:p>
            <a:r>
              <a:rPr lang="en-US" sz="2200" dirty="0"/>
              <a:t>Recognition of rotation and dilation matrices acting on every vector in the domain</a:t>
            </a:r>
          </a:p>
          <a:p>
            <a:r>
              <a:rPr lang="en-US" sz="2200" dirty="0"/>
              <a:t>BUT they applied them only to the given vector</a:t>
            </a:r>
          </a:p>
          <a:p>
            <a:r>
              <a:rPr lang="en-US" sz="2200" dirty="0"/>
              <a:t>They did not check the validity of the suggested transformation when applied to other vectors in the transformation domain</a:t>
            </a:r>
          </a:p>
        </p:txBody>
      </p:sp>
      <p:pic>
        <p:nvPicPr>
          <p:cNvPr id="8" name="Imagen 1">
            <a:extLst>
              <a:ext uri="{FF2B5EF4-FFF2-40B4-BE49-F238E27FC236}">
                <a16:creationId xmlns:a16="http://schemas.microsoft.com/office/drawing/2014/main" id="{B3ECE08A-A94A-40D0-B117-9650D38FD903}"/>
              </a:ext>
            </a:extLst>
          </p:cNvPr>
          <p:cNvPicPr>
            <a:picLocks/>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Lst>
          </a:blip>
          <a:srcRect r="-10" b="47382"/>
          <a:stretch/>
        </p:blipFill>
        <p:spPr bwMode="auto">
          <a:xfrm>
            <a:off x="1455174" y="2946401"/>
            <a:ext cx="4640826" cy="29464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00157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0B5AC-6AFD-4996-AA94-46F4B9EC2CDB}"/>
              </a:ext>
            </a:extLst>
          </p:cNvPr>
          <p:cNvSpPr>
            <a:spLocks noGrp="1"/>
          </p:cNvSpPr>
          <p:nvPr>
            <p:ph type="title"/>
          </p:nvPr>
        </p:nvSpPr>
        <p:spPr>
          <a:xfrm>
            <a:off x="1484311" y="685800"/>
            <a:ext cx="10018713" cy="1109133"/>
          </a:xfrm>
        </p:spPr>
        <p:txBody>
          <a:bodyPr/>
          <a:lstStyle/>
          <a:p>
            <a:r>
              <a:rPr lang="en-US" dirty="0">
                <a:solidFill>
                  <a:schemeClr val="accent1">
                    <a:lumMod val="50000"/>
                  </a:schemeClr>
                </a:solidFill>
              </a:rPr>
              <a:t>Students' responses: analysis - Object</a:t>
            </a:r>
          </a:p>
        </p:txBody>
      </p:sp>
      <p:sp>
        <p:nvSpPr>
          <p:cNvPr id="4" name="Text Placeholder 2">
            <a:extLst>
              <a:ext uri="{FF2B5EF4-FFF2-40B4-BE49-F238E27FC236}">
                <a16:creationId xmlns:a16="http://schemas.microsoft.com/office/drawing/2014/main" id="{FE950D39-5E7B-4C5D-A308-4C7D8AEC8781}"/>
              </a:ext>
            </a:extLst>
          </p:cNvPr>
          <p:cNvSpPr>
            <a:spLocks noGrp="1"/>
          </p:cNvSpPr>
          <p:nvPr>
            <p:ph idx="1"/>
          </p:nvPr>
        </p:nvSpPr>
        <p:spPr>
          <a:xfrm>
            <a:off x="1357313" y="2108201"/>
            <a:ext cx="4738687" cy="812800"/>
          </a:xfrm>
        </p:spPr>
        <p:txBody>
          <a:bodyPr>
            <a:normAutofit/>
          </a:bodyPr>
          <a:lstStyle/>
          <a:p>
            <a:pPr marL="0" indent="0">
              <a:buNone/>
            </a:pPr>
            <a:r>
              <a:rPr lang="en-US" b="1" dirty="0"/>
              <a:t>Object conception</a:t>
            </a:r>
            <a:r>
              <a:rPr lang="en-US" dirty="0"/>
              <a:t>: three students</a:t>
            </a:r>
          </a:p>
        </p:txBody>
      </p:sp>
      <p:pic>
        <p:nvPicPr>
          <p:cNvPr id="5" name="officeArt object" descr="Picture 3">
            <a:extLst>
              <a:ext uri="{FF2B5EF4-FFF2-40B4-BE49-F238E27FC236}">
                <a16:creationId xmlns:a16="http://schemas.microsoft.com/office/drawing/2014/main" id="{0E6741AA-8AFE-41A8-B263-A94B003A447A}"/>
              </a:ext>
            </a:extLst>
          </p:cNvPr>
          <p:cNvPicPr>
            <a:picLocks/>
          </p:cNvPicPr>
          <p:nvPr/>
        </p:nvPicPr>
        <p:blipFill>
          <a:blip r:embed="rId2" cstate="print">
            <a:extLst>
              <a:ext uri="{BEBA8EAE-BF5A-486C-A8C5-ECC9F3942E4B}">
                <a14:imgProps xmlns:a14="http://schemas.microsoft.com/office/drawing/2010/main">
                  <a14:imgLayer r:embed="rId3">
                    <a14:imgEffect>
                      <a14:sharpenSoften amount="100000"/>
                    </a14:imgEffect>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1710267" y="2889070"/>
            <a:ext cx="4529666" cy="3105330"/>
          </a:xfrm>
          <a:prstGeom prst="rect">
            <a:avLst/>
          </a:prstGeom>
          <a:ln w="12700" cap="flat">
            <a:noFill/>
            <a:miter lim="400000"/>
          </a:ln>
          <a:effectLst/>
        </p:spPr>
      </p:pic>
      <p:sp>
        <p:nvSpPr>
          <p:cNvPr id="10" name="TextBox 9">
            <a:extLst>
              <a:ext uri="{FF2B5EF4-FFF2-40B4-BE49-F238E27FC236}">
                <a16:creationId xmlns:a16="http://schemas.microsoft.com/office/drawing/2014/main" id="{A2D45D67-3991-4E61-977F-600FE6E5F339}"/>
              </a:ext>
            </a:extLst>
          </p:cNvPr>
          <p:cNvSpPr txBox="1"/>
          <p:nvPr/>
        </p:nvSpPr>
        <p:spPr>
          <a:xfrm>
            <a:off x="6493666" y="2329935"/>
            <a:ext cx="5009357" cy="430887"/>
          </a:xfrm>
          <a:prstGeom prst="rect">
            <a:avLst/>
          </a:prstGeom>
          <a:noFill/>
        </p:spPr>
        <p:txBody>
          <a:bodyPr wrap="square">
            <a:spAutoFit/>
          </a:bodyPr>
          <a:lstStyle/>
          <a:p>
            <a:r>
              <a:rPr lang="en-US" sz="2200" dirty="0"/>
              <a:t>APOS theory analysis</a:t>
            </a:r>
          </a:p>
        </p:txBody>
      </p:sp>
      <p:sp>
        <p:nvSpPr>
          <p:cNvPr id="12" name="TextBox 11">
            <a:extLst>
              <a:ext uri="{FF2B5EF4-FFF2-40B4-BE49-F238E27FC236}">
                <a16:creationId xmlns:a16="http://schemas.microsoft.com/office/drawing/2014/main" id="{EC509974-C622-4EEC-B364-171C59D18CA0}"/>
              </a:ext>
            </a:extLst>
          </p:cNvPr>
          <p:cNvSpPr txBox="1"/>
          <p:nvPr/>
        </p:nvSpPr>
        <p:spPr>
          <a:xfrm>
            <a:off x="6448954" y="2889070"/>
            <a:ext cx="5431124" cy="2800767"/>
          </a:xfrm>
          <a:prstGeom prst="rect">
            <a:avLst/>
          </a:prstGeom>
          <a:noFill/>
        </p:spPr>
        <p:txBody>
          <a:bodyPr wrap="square">
            <a:spAutoFit/>
          </a:bodyPr>
          <a:lstStyle/>
          <a:p>
            <a:r>
              <a:rPr lang="en-US" sz="2200" dirty="0"/>
              <a:t>Similar procedure as the previous one</a:t>
            </a:r>
          </a:p>
          <a:p>
            <a:r>
              <a:rPr lang="en-US" sz="2200" dirty="0"/>
              <a:t>They operated on the first transformation by applying the second one to obtain a resulting general vector.</a:t>
            </a:r>
          </a:p>
          <a:p>
            <a:r>
              <a:rPr lang="en-US" sz="2200" dirty="0"/>
              <a:t>Then applied this transformation to the original vector to obtain its image</a:t>
            </a:r>
          </a:p>
          <a:p>
            <a:r>
              <a:rPr lang="en-US" sz="2200" dirty="0"/>
              <a:t>They could do Actions on a transformation: encapsulation into an Object</a:t>
            </a:r>
            <a:endParaRPr lang="es-MX" sz="2200" dirty="0"/>
          </a:p>
        </p:txBody>
      </p:sp>
    </p:spTree>
    <p:extLst>
      <p:ext uri="{BB962C8B-B14F-4D97-AF65-F5344CB8AC3E}">
        <p14:creationId xmlns:p14="http://schemas.microsoft.com/office/powerpoint/2010/main" val="133033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4E1C1-A9B6-453C-89A3-5C347083D22D}"/>
              </a:ext>
            </a:extLst>
          </p:cNvPr>
          <p:cNvSpPr>
            <a:spLocks noGrp="1"/>
          </p:cNvSpPr>
          <p:nvPr>
            <p:ph type="title"/>
          </p:nvPr>
        </p:nvSpPr>
        <p:spPr>
          <a:xfrm>
            <a:off x="1484310" y="381002"/>
            <a:ext cx="10018713" cy="1057273"/>
          </a:xfrm>
        </p:spPr>
        <p:txBody>
          <a:bodyPr/>
          <a:lstStyle/>
          <a:p>
            <a:r>
              <a:rPr lang="en-US" dirty="0">
                <a:solidFill>
                  <a:schemeClr val="accent1">
                    <a:lumMod val="50000"/>
                  </a:schemeClr>
                </a:solidFill>
              </a:rPr>
              <a:t>The goal of mentoring in teaching and learning </a:t>
            </a:r>
          </a:p>
        </p:txBody>
      </p:sp>
      <p:sp>
        <p:nvSpPr>
          <p:cNvPr id="3" name="Content Placeholder 2">
            <a:extLst>
              <a:ext uri="{FF2B5EF4-FFF2-40B4-BE49-F238E27FC236}">
                <a16:creationId xmlns:a16="http://schemas.microsoft.com/office/drawing/2014/main" id="{7BD40EC1-A23D-44F5-B348-7B8647471D12}"/>
              </a:ext>
            </a:extLst>
          </p:cNvPr>
          <p:cNvSpPr>
            <a:spLocks noGrp="1"/>
          </p:cNvSpPr>
          <p:nvPr>
            <p:ph idx="1"/>
          </p:nvPr>
        </p:nvSpPr>
        <p:spPr>
          <a:xfrm>
            <a:off x="1484310" y="1343024"/>
            <a:ext cx="10018713" cy="5133973"/>
          </a:xfrm>
        </p:spPr>
        <p:txBody>
          <a:bodyPr>
            <a:normAutofit/>
          </a:bodyPr>
          <a:lstStyle/>
          <a:p>
            <a:r>
              <a:rPr lang="en-US" dirty="0"/>
              <a:t>The overall experience goal:</a:t>
            </a:r>
          </a:p>
          <a:p>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Making </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graduate students aware of the complexity of “simple” linear algebra concepts</a:t>
            </a:r>
          </a:p>
          <a:p>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Underlining the possibilities offered by mathematics education research results</a:t>
            </a:r>
          </a:p>
          <a:p>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Discovering the advantages of collaborative work </a:t>
            </a:r>
          </a:p>
          <a:p>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Making instruction interestin</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g through</a:t>
            </a:r>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 challenges that </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undergraduate students can use their way of thinking and develop new </a:t>
            </a:r>
            <a:r>
              <a:rPr lang="en-US" sz="22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ways of thinking </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through opportunities to use proper ways of thinking (</a:t>
            </a:r>
            <a:r>
              <a:rPr lang="en-US" sz="2200" dirty="0" err="1">
                <a:solidFill>
                  <a:srgbClr val="212121"/>
                </a:solidFill>
                <a:latin typeface="Helvetica" panose="020B0604020202020204" pitchFamily="34" charset="0"/>
                <a:ea typeface="Calibri" panose="020F0502020204030204" pitchFamily="34" charset="0"/>
                <a:cs typeface="Times New Roman" panose="02020603050405020304" pitchFamily="18" charset="0"/>
              </a:rPr>
              <a:t>Harel</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DNR)</a:t>
            </a:r>
          </a:p>
          <a:p>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Addressing those challenges by introducing new concepts or theorems when students </a:t>
            </a:r>
            <a:r>
              <a:rPr lang="en-US" sz="22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need</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them to continue their work</a:t>
            </a:r>
          </a:p>
        </p:txBody>
      </p:sp>
    </p:spTree>
    <p:extLst>
      <p:ext uri="{BB962C8B-B14F-4D97-AF65-F5344CB8AC3E}">
        <p14:creationId xmlns:p14="http://schemas.microsoft.com/office/powerpoint/2010/main" val="2850774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A92C8-831F-457A-A3A2-F913B959B502}"/>
              </a:ext>
            </a:extLst>
          </p:cNvPr>
          <p:cNvSpPr>
            <a:spLocks noGrp="1"/>
          </p:cNvSpPr>
          <p:nvPr>
            <p:ph idx="1"/>
          </p:nvPr>
        </p:nvSpPr>
        <p:spPr>
          <a:xfrm>
            <a:off x="1484310" y="1085851"/>
            <a:ext cx="10018713" cy="4705350"/>
          </a:xfrm>
        </p:spPr>
        <p:txBody>
          <a:bodyPr>
            <a:normAutofit lnSpcReduction="10000"/>
          </a:bodyPr>
          <a:lstStyle/>
          <a:p>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Learning to listen to students ideas and questions to address their </a:t>
            </a:r>
            <a:r>
              <a:rPr lang="en-US" sz="24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needs</a:t>
            </a:r>
          </a:p>
          <a:p>
            <a:r>
              <a:rPr lang="en-US" sz="24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Develop strategies to be able to </a:t>
            </a:r>
            <a:r>
              <a:rPr lang="en-US" sz="2400" b="1"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detect</a:t>
            </a:r>
            <a:r>
              <a:rPr lang="en-US" sz="24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 details in students’ questions and problem solving strategies that </a:t>
            </a:r>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can elicit unexpected difficulties that need to be addressed for students to construct a deeper understanding of what is being taught</a:t>
            </a:r>
          </a:p>
          <a:p>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Create as many possibilities for students to develop </a:t>
            </a:r>
            <a:r>
              <a:rPr lang="en-US" sz="24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mathematical reasoning</a:t>
            </a:r>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and their </a:t>
            </a:r>
            <a:r>
              <a:rPr lang="en-US" sz="24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ability to pose questions</a:t>
            </a:r>
          </a:p>
          <a:p>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Make </a:t>
            </a:r>
            <a:r>
              <a:rPr lang="en-US" sz="2400" b="1"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argumentation</a:t>
            </a:r>
            <a:r>
              <a:rPr lang="en-US" sz="24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a common practice in every lesson</a:t>
            </a:r>
          </a:p>
          <a:p>
            <a:r>
              <a:rPr lang="en-US" dirty="0">
                <a:solidFill>
                  <a:srgbClr val="212121"/>
                </a:solidFill>
                <a:latin typeface="Helvetica" panose="020B0604020202020204" pitchFamily="34" charset="0"/>
                <a:cs typeface="Times New Roman" panose="02020603050405020304" pitchFamily="18" charset="0"/>
              </a:rPr>
              <a:t>Lectures can be used, but preferably when students have done some previous work that helps them understand them</a:t>
            </a:r>
          </a:p>
        </p:txBody>
      </p:sp>
    </p:spTree>
    <p:extLst>
      <p:ext uri="{BB962C8B-B14F-4D97-AF65-F5344CB8AC3E}">
        <p14:creationId xmlns:p14="http://schemas.microsoft.com/office/powerpoint/2010/main" val="1632685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6DD55-FE7E-4C48-8168-49CE0CF8BA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01EEDA5-81E8-4429-ACAA-17CBFFC123A7}"/>
              </a:ext>
            </a:extLst>
          </p:cNvPr>
          <p:cNvSpPr>
            <a:spLocks noGrp="1"/>
          </p:cNvSpPr>
          <p:nvPr>
            <p:ph idx="1"/>
          </p:nvPr>
        </p:nvSpPr>
        <p:spPr/>
        <p:txBody>
          <a:bodyPr>
            <a:normAutofit/>
          </a:bodyPr>
          <a:lstStyle/>
          <a:p>
            <a:pPr marL="1828800" lvl="4" indent="0">
              <a:buNone/>
            </a:pPr>
            <a:r>
              <a:rPr lang="en-US" sz="4000" dirty="0">
                <a:solidFill>
                  <a:schemeClr val="accent1">
                    <a:lumMod val="50000"/>
                  </a:schemeClr>
                </a:solidFill>
              </a:rPr>
              <a:t>Thank you very much!</a:t>
            </a:r>
          </a:p>
        </p:txBody>
      </p:sp>
    </p:spTree>
    <p:extLst>
      <p:ext uri="{BB962C8B-B14F-4D97-AF65-F5344CB8AC3E}">
        <p14:creationId xmlns:p14="http://schemas.microsoft.com/office/powerpoint/2010/main" val="61948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0AD8-5E6E-41EB-9D37-8D2155FF5311}"/>
              </a:ext>
            </a:extLst>
          </p:cNvPr>
          <p:cNvSpPr>
            <a:spLocks noGrp="1"/>
          </p:cNvSpPr>
          <p:nvPr>
            <p:ph type="title"/>
          </p:nvPr>
        </p:nvSpPr>
        <p:spPr>
          <a:xfrm>
            <a:off x="1453831" y="259079"/>
            <a:ext cx="10018713" cy="1752599"/>
          </a:xfrm>
        </p:spPr>
        <p:txBody>
          <a:bodyPr/>
          <a:lstStyle/>
          <a:p>
            <a:r>
              <a:rPr lang="en-US" dirty="0">
                <a:solidFill>
                  <a:schemeClr val="accent1">
                    <a:lumMod val="50000"/>
                  </a:schemeClr>
                </a:solidFill>
              </a:rPr>
              <a:t>Mentoring two different types of graduate students</a:t>
            </a:r>
          </a:p>
        </p:txBody>
      </p:sp>
      <p:sp>
        <p:nvSpPr>
          <p:cNvPr id="3" name="Content Placeholder 2">
            <a:extLst>
              <a:ext uri="{FF2B5EF4-FFF2-40B4-BE49-F238E27FC236}">
                <a16:creationId xmlns:a16="http://schemas.microsoft.com/office/drawing/2014/main" id="{218AD309-6477-4FD9-AF74-5AE791C04586}"/>
              </a:ext>
            </a:extLst>
          </p:cNvPr>
          <p:cNvSpPr>
            <a:spLocks noGrp="1"/>
          </p:cNvSpPr>
          <p:nvPr>
            <p:ph idx="1"/>
          </p:nvPr>
        </p:nvSpPr>
        <p:spPr>
          <a:xfrm>
            <a:off x="1911030" y="2011678"/>
            <a:ext cx="10018713" cy="4475483"/>
          </a:xfrm>
        </p:spPr>
        <p:txBody>
          <a:bodyPr>
            <a:normAutofit fontScale="47500" lnSpcReduction="20000"/>
          </a:bodyPr>
          <a:lstStyle/>
          <a:p>
            <a:pPr marL="0" indent="0">
              <a:buNone/>
            </a:pPr>
            <a:r>
              <a:rPr lang="en-US" sz="4200" dirty="0"/>
              <a:t>Students who are enrolled in a mathematics  related graduate program</a:t>
            </a:r>
          </a:p>
          <a:p>
            <a:pPr marL="0" indent="0">
              <a:buNone/>
            </a:pPr>
            <a:r>
              <a:rPr lang="en-US" sz="4200" dirty="0"/>
              <a:t>	Less interest in teaching mathematics</a:t>
            </a:r>
          </a:p>
          <a:p>
            <a:pPr marL="0" indent="0">
              <a:buNone/>
            </a:pPr>
            <a:r>
              <a:rPr lang="en-US" sz="4200" dirty="0"/>
              <a:t>	They have to teach during their graduate program</a:t>
            </a:r>
          </a:p>
          <a:p>
            <a:pPr marL="0" indent="0">
              <a:buNone/>
            </a:pPr>
            <a:r>
              <a:rPr lang="en-US" sz="4200" dirty="0"/>
              <a:t>	Thy will be teachers as part of a university faculty</a:t>
            </a:r>
          </a:p>
          <a:p>
            <a:pPr marL="0" indent="0">
              <a:buNone/>
            </a:pPr>
            <a:r>
              <a:rPr lang="en-US" sz="4200" dirty="0"/>
              <a:t>Students who are enrolled in a mathematics education program</a:t>
            </a:r>
          </a:p>
          <a:p>
            <a:pPr marL="0" indent="0">
              <a:buNone/>
            </a:pPr>
            <a:r>
              <a:rPr lang="en-US" sz="4200" dirty="0"/>
              <a:t>	Interest in teaching </a:t>
            </a:r>
          </a:p>
          <a:p>
            <a:pPr marL="0" indent="0">
              <a:buNone/>
            </a:pPr>
            <a:r>
              <a:rPr lang="en-US" sz="4200" dirty="0"/>
              <a:t>	Less interested in advanced mathematics courses</a:t>
            </a:r>
          </a:p>
          <a:p>
            <a:pPr marL="0" indent="0">
              <a:buNone/>
            </a:pPr>
            <a:r>
              <a:rPr lang="en-US" sz="4200" dirty="0"/>
              <a:t>Linear Algebra as part of the courses students need to work</a:t>
            </a:r>
          </a:p>
          <a:p>
            <a:pPr marL="0" indent="0">
              <a:buNone/>
            </a:pPr>
            <a:r>
              <a:rPr lang="en-US" sz="4200" dirty="0"/>
              <a:t>	Formative course</a:t>
            </a:r>
          </a:p>
          <a:p>
            <a:pPr marL="0" indent="0">
              <a:buNone/>
            </a:pPr>
            <a:r>
              <a:rPr lang="en-US" sz="4200" dirty="0"/>
              <a:t>	Many application</a:t>
            </a:r>
          </a:p>
          <a:p>
            <a:pPr marL="0" indent="0">
              <a:buNone/>
            </a:pPr>
            <a:r>
              <a:rPr lang="en-US" sz="4200" dirty="0"/>
              <a:t>	Topics included in high school courses</a:t>
            </a:r>
          </a:p>
          <a:p>
            <a:pPr marL="0" indent="0">
              <a:buNone/>
            </a:pPr>
            <a:r>
              <a:rPr lang="en-US" dirty="0"/>
              <a:t>	</a:t>
            </a:r>
          </a:p>
        </p:txBody>
      </p:sp>
    </p:spTree>
    <p:extLst>
      <p:ext uri="{BB962C8B-B14F-4D97-AF65-F5344CB8AC3E}">
        <p14:creationId xmlns:p14="http://schemas.microsoft.com/office/powerpoint/2010/main" val="88574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2C7D3-A01D-42E3-B3C6-B0A93A707D20}"/>
              </a:ext>
            </a:extLst>
          </p:cNvPr>
          <p:cNvSpPr>
            <a:spLocks noGrp="1"/>
          </p:cNvSpPr>
          <p:nvPr>
            <p:ph type="title"/>
          </p:nvPr>
        </p:nvSpPr>
        <p:spPr>
          <a:xfrm>
            <a:off x="1484311" y="685801"/>
            <a:ext cx="10018713" cy="933450"/>
          </a:xfrm>
        </p:spPr>
        <p:txBody>
          <a:bodyPr/>
          <a:lstStyle/>
          <a:p>
            <a:r>
              <a:rPr lang="en-US" dirty="0">
                <a:solidFill>
                  <a:schemeClr val="accent1">
                    <a:lumMod val="50000"/>
                  </a:schemeClr>
                </a:solidFill>
              </a:rPr>
              <a:t>A rich mentoring approach</a:t>
            </a:r>
          </a:p>
        </p:txBody>
      </p:sp>
      <p:sp>
        <p:nvSpPr>
          <p:cNvPr id="3" name="Content Placeholder 2">
            <a:extLst>
              <a:ext uri="{FF2B5EF4-FFF2-40B4-BE49-F238E27FC236}">
                <a16:creationId xmlns:a16="http://schemas.microsoft.com/office/drawing/2014/main" id="{D88CB067-ABB8-47EA-9693-616DE71FF17B}"/>
              </a:ext>
            </a:extLst>
          </p:cNvPr>
          <p:cNvSpPr>
            <a:spLocks noGrp="1"/>
          </p:cNvSpPr>
          <p:nvPr>
            <p:ph idx="1"/>
          </p:nvPr>
        </p:nvSpPr>
        <p:spPr/>
        <p:txBody>
          <a:bodyPr>
            <a:normAutofit fontScale="25000" lnSpcReduction="20000"/>
          </a:bodyPr>
          <a:lstStyle/>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 seminar on linear algebra learning and the role of innovative teaching approaches</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Analysis of linear algebra problems in terms of concepts involved and previous knowledge needed, through APOS theory</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Collaborative work on modeling problems and discussion of different approaches involved in their solution and possible difficulties for students</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Analysis of activities designed with the theory to be used in the classroom  using the theory </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 Analysis of undergraduate students’ work when introduced to the same modeling problem or related mathematical problems</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Reading mathematics education literature and other theoretical approaches</a:t>
            </a:r>
          </a:p>
          <a:p>
            <a:r>
              <a:rPr lang="en-US" sz="88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Through work on these different tasks students discover the many subtleties involved in a deep understanding of linear algebra concepts</a:t>
            </a:r>
          </a:p>
          <a:p>
            <a:endParaRPr lang="en-US" dirty="0"/>
          </a:p>
        </p:txBody>
      </p:sp>
    </p:spTree>
    <p:extLst>
      <p:ext uri="{BB962C8B-B14F-4D97-AF65-F5344CB8AC3E}">
        <p14:creationId xmlns:p14="http://schemas.microsoft.com/office/powerpoint/2010/main" val="214784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D29E7-4758-43C2-A530-2C3F82ECF01A}"/>
              </a:ext>
            </a:extLst>
          </p:cNvPr>
          <p:cNvSpPr>
            <a:spLocks noGrp="1"/>
          </p:cNvSpPr>
          <p:nvPr>
            <p:ph type="title"/>
          </p:nvPr>
        </p:nvSpPr>
        <p:spPr>
          <a:xfrm>
            <a:off x="1484309" y="190500"/>
            <a:ext cx="10018713" cy="1133475"/>
          </a:xfrm>
        </p:spPr>
        <p:txBody>
          <a:bodyPr/>
          <a:lstStyle/>
          <a:p>
            <a:r>
              <a:rPr lang="en-US" dirty="0">
                <a:solidFill>
                  <a:schemeClr val="accent1">
                    <a:lumMod val="50000"/>
                  </a:schemeClr>
                </a:solidFill>
              </a:rPr>
              <a:t>APOS theory</a:t>
            </a:r>
          </a:p>
        </p:txBody>
      </p:sp>
      <p:sp>
        <p:nvSpPr>
          <p:cNvPr id="3" name="Content Placeholder 2">
            <a:extLst>
              <a:ext uri="{FF2B5EF4-FFF2-40B4-BE49-F238E27FC236}">
                <a16:creationId xmlns:a16="http://schemas.microsoft.com/office/drawing/2014/main" id="{E4AFE89C-03D8-4BF0-89DE-B99ADCC73538}"/>
              </a:ext>
            </a:extLst>
          </p:cNvPr>
          <p:cNvSpPr>
            <a:spLocks noGrp="1"/>
          </p:cNvSpPr>
          <p:nvPr>
            <p:ph idx="1"/>
          </p:nvPr>
        </p:nvSpPr>
        <p:spPr>
          <a:xfrm>
            <a:off x="1484310" y="1828801"/>
            <a:ext cx="10018713" cy="3952874"/>
          </a:xfrm>
        </p:spPr>
        <p:txBody>
          <a:bodyPr>
            <a:noAutofit/>
          </a:bodyPr>
          <a:lstStyle/>
          <a:p>
            <a:r>
              <a:rPr lang="en-US" dirty="0"/>
              <a:t>Based on Piaget’s work – adapted to mathematics learning and teaching (Dubinsky, RUMEC)</a:t>
            </a:r>
          </a:p>
          <a:p>
            <a:r>
              <a:rPr lang="en-US" dirty="0"/>
              <a:t>Actions- Processes- Objects    Schemas</a:t>
            </a:r>
          </a:p>
          <a:p>
            <a:r>
              <a:rPr lang="en-US" dirty="0"/>
              <a:t>A theoretical approach closely linked to a teaching methodology the ACE cycle</a:t>
            </a:r>
          </a:p>
          <a:p>
            <a:r>
              <a:rPr lang="en-US" dirty="0"/>
              <a:t>Didactic cyclic approach: From concrete open experiences to opportunities to discuss on activities developed on APOS theory oriented to fostering  abstraction and formal reasoning, whole class discussion on the previous work</a:t>
            </a:r>
          </a:p>
          <a:p>
            <a:r>
              <a:rPr lang="en-US" dirty="0"/>
              <a:t>Good results</a:t>
            </a:r>
          </a:p>
        </p:txBody>
      </p:sp>
    </p:spTree>
    <p:extLst>
      <p:ext uri="{BB962C8B-B14F-4D97-AF65-F5344CB8AC3E}">
        <p14:creationId xmlns:p14="http://schemas.microsoft.com/office/powerpoint/2010/main" val="2205405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6DFB-C319-4BF3-ADEC-F91C45B2E236}"/>
              </a:ext>
            </a:extLst>
          </p:cNvPr>
          <p:cNvSpPr>
            <a:spLocks noGrp="1"/>
          </p:cNvSpPr>
          <p:nvPr>
            <p:ph type="title"/>
          </p:nvPr>
        </p:nvSpPr>
        <p:spPr>
          <a:xfrm>
            <a:off x="1484310" y="295275"/>
            <a:ext cx="10018713" cy="1152525"/>
          </a:xfrm>
        </p:spPr>
        <p:txBody>
          <a:bodyPr/>
          <a:lstStyle/>
          <a:p>
            <a:r>
              <a:rPr lang="en-US" dirty="0">
                <a:solidFill>
                  <a:schemeClr val="accent1">
                    <a:lumMod val="50000"/>
                  </a:schemeClr>
                </a:solidFill>
              </a:rPr>
              <a:t>The role of the modeling approach</a:t>
            </a:r>
          </a:p>
        </p:txBody>
      </p:sp>
      <p:sp>
        <p:nvSpPr>
          <p:cNvPr id="3" name="Content Placeholder 2">
            <a:extLst>
              <a:ext uri="{FF2B5EF4-FFF2-40B4-BE49-F238E27FC236}">
                <a16:creationId xmlns:a16="http://schemas.microsoft.com/office/drawing/2014/main" id="{820FC6DC-A618-42F0-943D-B0F930C86C34}"/>
              </a:ext>
            </a:extLst>
          </p:cNvPr>
          <p:cNvSpPr>
            <a:spLocks noGrp="1"/>
          </p:cNvSpPr>
          <p:nvPr>
            <p:ph idx="1"/>
          </p:nvPr>
        </p:nvSpPr>
        <p:spPr>
          <a:xfrm>
            <a:off x="1617660" y="1447800"/>
            <a:ext cx="10018713" cy="5372100"/>
          </a:xfrm>
        </p:spPr>
        <p:txBody>
          <a:bodyPr>
            <a:normAutofit fontScale="47500" lnSpcReduction="20000"/>
          </a:bodyPr>
          <a:lstStyle/>
          <a:p>
            <a:endParaRPr lang="en-US" dirty="0"/>
          </a:p>
          <a:p>
            <a:r>
              <a:rPr lang="en-US" sz="4800" dirty="0"/>
              <a:t>Graduate students live the experience of working with a modeling situation and working in teams</a:t>
            </a:r>
          </a:p>
          <a:p>
            <a:r>
              <a:rPr lang="en-US" sz="4800" dirty="0"/>
              <a:t>They may feel lost since the “application” of their linear algebra knowledge is not apparent</a:t>
            </a:r>
          </a:p>
          <a:p>
            <a:r>
              <a:rPr lang="en-US" sz="4800" dirty="0"/>
              <a:t>Gradually strategies emerge, the teacher’s role is guiding and helping students.</a:t>
            </a:r>
          </a:p>
          <a:p>
            <a:r>
              <a:rPr lang="en-US" sz="4800" dirty="0"/>
              <a:t>Through whole class discussion questions are posed and discussed, decisions are taken </a:t>
            </a:r>
          </a:p>
          <a:p>
            <a:r>
              <a:rPr lang="en-US" sz="4800" dirty="0"/>
              <a:t>The teacher decides when to introduce activities to promote the construction of linear algebra concepts that may help in working with the problem</a:t>
            </a:r>
          </a:p>
          <a:p>
            <a:r>
              <a:rPr lang="en-US" sz="4800" dirty="0"/>
              <a:t>Graduate students and mentor discuss possible strategies to guide students and to listen to them and take decisions for example of introduction of  APOS based activities to help students construct new concepts</a:t>
            </a:r>
          </a:p>
          <a:p>
            <a:r>
              <a:rPr lang="en-US" sz="4800" dirty="0"/>
              <a:t>A cycling approach  </a:t>
            </a:r>
          </a:p>
          <a:p>
            <a:endParaRPr lang="en-US" dirty="0"/>
          </a:p>
          <a:p>
            <a:endParaRPr lang="en-US" dirty="0"/>
          </a:p>
        </p:txBody>
      </p:sp>
    </p:spTree>
    <p:extLst>
      <p:ext uri="{BB962C8B-B14F-4D97-AF65-F5344CB8AC3E}">
        <p14:creationId xmlns:p14="http://schemas.microsoft.com/office/powerpoint/2010/main" val="4154137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2024-E009-4CAD-9498-E7D18EE66F7D}"/>
              </a:ext>
            </a:extLst>
          </p:cNvPr>
          <p:cNvSpPr>
            <a:spLocks noGrp="1"/>
          </p:cNvSpPr>
          <p:nvPr>
            <p:ph type="title"/>
          </p:nvPr>
        </p:nvSpPr>
        <p:spPr>
          <a:xfrm>
            <a:off x="1484311" y="685801"/>
            <a:ext cx="9945689" cy="932950"/>
          </a:xfrm>
        </p:spPr>
        <p:txBody>
          <a:bodyPr>
            <a:normAutofit/>
          </a:bodyPr>
          <a:lstStyle/>
          <a:p>
            <a:r>
              <a:rPr lang="en-US" sz="3600" dirty="0">
                <a:solidFill>
                  <a:schemeClr val="accent1">
                    <a:lumMod val="50000"/>
                  </a:schemeClr>
                </a:solidFill>
              </a:rPr>
              <a:t>Modeling example</a:t>
            </a:r>
          </a:p>
        </p:txBody>
      </p:sp>
      <p:sp>
        <p:nvSpPr>
          <p:cNvPr id="3" name="Content Placeholder 2">
            <a:extLst>
              <a:ext uri="{FF2B5EF4-FFF2-40B4-BE49-F238E27FC236}">
                <a16:creationId xmlns:a16="http://schemas.microsoft.com/office/drawing/2014/main" id="{852C7F35-2BFA-4533-843E-EBC6C4AD2D7E}"/>
              </a:ext>
            </a:extLst>
          </p:cNvPr>
          <p:cNvSpPr>
            <a:spLocks noGrp="1"/>
          </p:cNvSpPr>
          <p:nvPr>
            <p:ph idx="1"/>
          </p:nvPr>
        </p:nvSpPr>
        <p:spPr>
          <a:xfrm>
            <a:off x="1704445" y="1752601"/>
            <a:ext cx="10018713" cy="4885266"/>
          </a:xfrm>
        </p:spPr>
        <p:txBody>
          <a:bodyPr>
            <a:noAutofit/>
          </a:bodyPr>
          <a:lstStyle/>
          <a:p>
            <a:pPr marL="0" indent="0">
              <a:buNone/>
            </a:pPr>
            <a:r>
              <a:rPr lang="en-US" sz="2200" b="0" i="1" u="none" strike="noStrike" baseline="0" dirty="0">
                <a:solidFill>
                  <a:srgbClr val="000000"/>
                </a:solidFill>
                <a:latin typeface="Times New Roman" panose="02020603050405020304" pitchFamily="18" charset="0"/>
              </a:rPr>
              <a:t>Three important politicians will have a meeting to talk about a secret topic. You are spies and want to know what they talk about; so you install some microphones to record the sound in the room where they will meet. After they leave the room, you have four recordings and a map of the room indicating where the politicians were seated. What can we do to know the place where each of the politicians was seated?</a:t>
            </a:r>
          </a:p>
          <a:p>
            <a:r>
              <a:rPr lang="en-US" sz="2200" b="1" i="0" u="none" strike="noStrike" baseline="0" dirty="0">
                <a:solidFill>
                  <a:srgbClr val="000000"/>
                </a:solidFill>
                <a:latin typeface="Times New Roman" panose="02020603050405020304" pitchFamily="18" charset="0"/>
              </a:rPr>
              <a:t>Construction of the inverse of a matrix transformation </a:t>
            </a:r>
            <a:endParaRPr lang="en-US" sz="2200" i="1" dirty="0">
              <a:solidFill>
                <a:srgbClr val="000000"/>
              </a:solidFill>
              <a:latin typeface="Times New Roman" panose="02020603050405020304" pitchFamily="18" charset="0"/>
            </a:endParaRPr>
          </a:p>
          <a:p>
            <a:r>
              <a:rPr lang="en-US" sz="2200" b="0" i="0" u="none" strike="noStrike" baseline="0" dirty="0">
                <a:solidFill>
                  <a:srgbClr val="000000"/>
                </a:solidFill>
                <a:latin typeface="Times New Roman" panose="02020603050405020304" pitchFamily="18" charset="0"/>
              </a:rPr>
              <a:t>Discussion in teams</a:t>
            </a:r>
          </a:p>
          <a:p>
            <a:r>
              <a:rPr lang="en-US" sz="2200" b="0" i="0" u="none" strike="noStrike" baseline="0" dirty="0">
                <a:solidFill>
                  <a:srgbClr val="000000"/>
                </a:solidFill>
                <a:latin typeface="Times New Roman" panose="02020603050405020304" pitchFamily="18" charset="0"/>
              </a:rPr>
              <a:t>Questions arising in teams and in whole class discussion </a:t>
            </a:r>
            <a:r>
              <a:rPr lang="en-US" sz="2200" b="0" i="1" u="none" strike="noStrike" baseline="0" dirty="0">
                <a:solidFill>
                  <a:srgbClr val="000000"/>
                </a:solidFill>
                <a:latin typeface="Times New Roman" panose="02020603050405020304" pitchFamily="18" charset="0"/>
              </a:rPr>
              <a:t>Why do you consider that the form of the room is important? And the type of voice? </a:t>
            </a:r>
          </a:p>
          <a:p>
            <a:r>
              <a:rPr lang="en-US" sz="2200" dirty="0">
                <a:solidFill>
                  <a:srgbClr val="000000"/>
                </a:solidFill>
                <a:latin typeface="Times New Roman" panose="02020603050405020304" pitchFamily="18" charset="0"/>
              </a:rPr>
              <a:t>Emergence of model:</a:t>
            </a:r>
            <a:r>
              <a:rPr lang="en-US" sz="2200" b="0" i="0" u="none" strike="noStrike" baseline="0" dirty="0">
                <a:solidFill>
                  <a:srgbClr val="000000"/>
                </a:solidFill>
                <a:latin typeface="Times New Roman" panose="02020603050405020304" pitchFamily="18" charset="0"/>
              </a:rPr>
              <a:t> Consideration of the distance between each source </a:t>
            </a:r>
            <a:r>
              <a:rPr lang="en-US" sz="2200" b="0" i="1" u="none" strike="noStrike" baseline="0" dirty="0" err="1">
                <a:solidFill>
                  <a:srgbClr val="000000"/>
                </a:solidFill>
                <a:latin typeface="Times New Roman" panose="02020603050405020304" pitchFamily="18" charset="0"/>
              </a:rPr>
              <a:t>sj</a:t>
            </a:r>
            <a:r>
              <a:rPr lang="en-US" sz="2200" b="0" i="1" u="none" strike="noStrike" baseline="0" dirty="0">
                <a:solidFill>
                  <a:srgbClr val="000000"/>
                </a:solidFill>
                <a:latin typeface="Times New Roman" panose="02020603050405020304" pitchFamily="18" charset="0"/>
              </a:rPr>
              <a:t> </a:t>
            </a:r>
            <a:r>
              <a:rPr lang="en-US" sz="2200" b="0" i="0" u="none" strike="noStrike" baseline="0" dirty="0">
                <a:solidFill>
                  <a:srgbClr val="000000"/>
                </a:solidFill>
                <a:latin typeface="Times New Roman" panose="02020603050405020304" pitchFamily="18" charset="0"/>
              </a:rPr>
              <a:t>and the observation point as a very important parameter and explanation of distance depending on the location of </a:t>
            </a:r>
            <a:r>
              <a:rPr lang="en-US" sz="2200" b="0" i="1" u="none" strike="noStrike" baseline="0" dirty="0">
                <a:solidFill>
                  <a:srgbClr val="000000"/>
                </a:solidFill>
                <a:latin typeface="Times New Roman" panose="02020603050405020304" pitchFamily="18" charset="0"/>
              </a:rPr>
              <a:t> </a:t>
            </a:r>
            <a:r>
              <a:rPr lang="en-US" sz="2200" b="0" i="0" u="none" strike="noStrike" baseline="0" dirty="0">
                <a:solidFill>
                  <a:srgbClr val="000000"/>
                </a:solidFill>
                <a:latin typeface="Times New Roman" panose="02020603050405020304" pitchFamily="18" charset="0"/>
              </a:rPr>
              <a:t>each source (politician), with respect to the observation location (microphone). the resulting map as a </a:t>
            </a:r>
            <a:r>
              <a:rPr lang="en-US" sz="2200" b="0" i="1" u="none" strike="noStrike" baseline="0" dirty="0">
                <a:solidFill>
                  <a:srgbClr val="000000"/>
                </a:solidFill>
                <a:latin typeface="Times New Roman" panose="02020603050405020304" pitchFamily="18" charset="0"/>
              </a:rPr>
              <a:t>microphones’ configuration </a:t>
            </a:r>
            <a:endParaRPr lang="en-US" sz="2200" dirty="0"/>
          </a:p>
        </p:txBody>
      </p:sp>
      <p:sp>
        <p:nvSpPr>
          <p:cNvPr id="9" name="TextBox 8">
            <a:extLst>
              <a:ext uri="{FF2B5EF4-FFF2-40B4-BE49-F238E27FC236}">
                <a16:creationId xmlns:a16="http://schemas.microsoft.com/office/drawing/2014/main" id="{717B1B7B-915E-491E-AB64-B55004AC411E}"/>
              </a:ext>
            </a:extLst>
          </p:cNvPr>
          <p:cNvSpPr txBox="1"/>
          <p:nvPr/>
        </p:nvSpPr>
        <p:spPr>
          <a:xfrm>
            <a:off x="3048000" y="3136613"/>
            <a:ext cx="6096000" cy="584775"/>
          </a:xfrm>
          <a:prstGeom prst="rect">
            <a:avLst/>
          </a:prstGeom>
          <a:noFill/>
        </p:spPr>
        <p:txBody>
          <a:bodyPr wrap="square">
            <a:spAutoFit/>
          </a:bodyPr>
          <a:lstStyle/>
          <a:p>
            <a:endParaRPr lang="en-US" sz="800" b="0" i="0" u="none" strike="noStrike" baseline="0" dirty="0">
              <a:latin typeface="Times New Roman" panose="02020603050405020304" pitchFamily="18" charset="0"/>
            </a:endParaRPr>
          </a:p>
          <a:p>
            <a:endParaRPr lang="en-US" sz="24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2182258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B4A2D-576E-4FE7-9E55-FED09B7222CE}"/>
              </a:ext>
            </a:extLst>
          </p:cNvPr>
          <p:cNvSpPr>
            <a:spLocks noGrp="1"/>
          </p:cNvSpPr>
          <p:nvPr>
            <p:ph idx="1"/>
          </p:nvPr>
        </p:nvSpPr>
        <p:spPr>
          <a:xfrm>
            <a:off x="5210175" y="515110"/>
            <a:ext cx="6597650" cy="4119629"/>
          </a:xfrm>
        </p:spPr>
        <p:txBody>
          <a:bodyPr>
            <a:noAutofit/>
          </a:bodyPr>
          <a:lstStyle/>
          <a:p>
            <a:pPr marL="0" indent="0">
              <a:buNone/>
            </a:pPr>
            <a:endParaRPr lang="en-US" sz="2000" b="0" i="0" u="none" strike="noStrike" baseline="0" dirty="0">
              <a:solidFill>
                <a:srgbClr val="000000"/>
              </a:solidFill>
              <a:latin typeface="Times New Roman" panose="02020603050405020304" pitchFamily="18" charset="0"/>
            </a:endParaRPr>
          </a:p>
          <a:p>
            <a:pPr marL="0" indent="0">
              <a:buNone/>
            </a:pPr>
            <a:endParaRPr lang="en-US" sz="2000" dirty="0">
              <a:solidFill>
                <a:srgbClr val="000000"/>
              </a:solidFill>
              <a:latin typeface="Times New Roman" panose="02020603050405020304" pitchFamily="18" charset="0"/>
            </a:endParaRPr>
          </a:p>
          <a:p>
            <a:pPr marL="0" indent="0">
              <a:buNone/>
            </a:pPr>
            <a:endParaRPr lang="en-US" sz="2100" b="0" i="0" u="none" strike="noStrike" baseline="0" dirty="0">
              <a:solidFill>
                <a:srgbClr val="000000"/>
              </a:solidFill>
              <a:latin typeface="Times New Roman" panose="02020603050405020304" pitchFamily="18" charset="0"/>
            </a:endParaRPr>
          </a:p>
          <a:p>
            <a:pPr marL="0" indent="0">
              <a:buNone/>
            </a:pPr>
            <a:endParaRPr lang="en-US" sz="2100" dirty="0">
              <a:solidFill>
                <a:srgbClr val="000000"/>
              </a:solidFill>
              <a:latin typeface="Times New Roman" panose="02020603050405020304" pitchFamily="18" charset="0"/>
            </a:endParaRPr>
          </a:p>
          <a:p>
            <a:pPr marL="0" indent="0">
              <a:buNone/>
            </a:pPr>
            <a:endParaRPr lang="en-US" sz="2100" b="0" i="0" u="none" strike="noStrike" baseline="0" dirty="0">
              <a:solidFill>
                <a:srgbClr val="000000"/>
              </a:solidFill>
              <a:latin typeface="Times New Roman" panose="02020603050405020304" pitchFamily="18" charset="0"/>
            </a:endParaRPr>
          </a:p>
          <a:p>
            <a:pPr marL="0" indent="0">
              <a:buNone/>
            </a:pPr>
            <a:r>
              <a:rPr lang="en-US" sz="2100" b="0" i="0" u="none" strike="noStrike" baseline="0" dirty="0">
                <a:solidFill>
                  <a:srgbClr val="000000"/>
                </a:solidFill>
                <a:latin typeface="Times New Roman" panose="02020603050405020304" pitchFamily="18" charset="0"/>
              </a:rPr>
              <a:t>Students modeled the observation </a:t>
            </a:r>
            <a:r>
              <a:rPr lang="en-US" sz="2100" b="0" i="1" u="none" strike="noStrike" baseline="0" dirty="0">
                <a:solidFill>
                  <a:srgbClr val="000000"/>
                </a:solidFill>
                <a:latin typeface="Times New Roman" panose="02020603050405020304" pitchFamily="18" charset="0"/>
              </a:rPr>
              <a:t>x</a:t>
            </a:r>
            <a:r>
              <a:rPr lang="en-US" sz="2100" b="0" i="1" u="none" strike="noStrike" baseline="-25000" dirty="0">
                <a:solidFill>
                  <a:srgbClr val="000000"/>
                </a:solidFill>
                <a:latin typeface="Times New Roman" panose="02020603050405020304" pitchFamily="18" charset="0"/>
              </a:rPr>
              <a:t>i</a:t>
            </a:r>
            <a:r>
              <a:rPr lang="en-US" sz="2100" b="0" i="0" u="none" strike="noStrike" baseline="0" dirty="0">
                <a:solidFill>
                  <a:srgbClr val="000000"/>
                </a:solidFill>
                <a:latin typeface="Times New Roman" panose="02020603050405020304" pitchFamily="18" charset="0"/>
              </a:rPr>
              <a:t>, as a mixture in terms of a linear combination of the sources where each coefficient </a:t>
            </a:r>
            <a:r>
              <a:rPr lang="en-US" sz="2100" b="0" i="1" u="none" strike="noStrike" baseline="0" dirty="0" err="1">
                <a:solidFill>
                  <a:srgbClr val="000000"/>
                </a:solidFill>
                <a:latin typeface="Times New Roman" panose="02020603050405020304" pitchFamily="18" charset="0"/>
              </a:rPr>
              <a:t>a</a:t>
            </a:r>
            <a:r>
              <a:rPr lang="en-US" sz="2100" b="0" i="1" u="none" strike="noStrike" baseline="-25000" dirty="0" err="1">
                <a:solidFill>
                  <a:srgbClr val="000000"/>
                </a:solidFill>
                <a:latin typeface="Times New Roman" panose="02020603050405020304" pitchFamily="18" charset="0"/>
              </a:rPr>
              <a:t>ij</a:t>
            </a:r>
            <a:r>
              <a:rPr lang="en-US" sz="2100" b="0" i="0" u="none" strike="noStrike" baseline="0" dirty="0">
                <a:solidFill>
                  <a:srgbClr val="000000"/>
                </a:solidFill>
                <a:latin typeface="Times New Roman" panose="02020603050405020304" pitchFamily="18" charset="0"/>
              </a:rPr>
              <a:t> could be considered as a function of the distance, for a given configuration, that is </a:t>
            </a:r>
            <a:r>
              <a:rPr lang="en-US" sz="2100" b="0" u="none" strike="noStrike" baseline="0" dirty="0">
                <a:solidFill>
                  <a:srgbClr val="000000"/>
                </a:solidFill>
                <a:latin typeface="Times New Roman" panose="02020603050405020304" pitchFamily="18" charset="0"/>
              </a:rPr>
              <a:t>x</a:t>
            </a:r>
            <a:r>
              <a:rPr lang="en-US" sz="2100" b="0" i="1" u="none" strike="noStrike" baseline="-25000" dirty="0">
                <a:solidFill>
                  <a:srgbClr val="000000"/>
                </a:solidFill>
                <a:latin typeface="Times New Roman" panose="02020603050405020304" pitchFamily="18" charset="0"/>
              </a:rPr>
              <a:t>i</a:t>
            </a:r>
            <a:r>
              <a:rPr lang="en-US" sz="2100" b="0" i="0" u="none" strike="noStrike" baseline="0" dirty="0">
                <a:solidFill>
                  <a:srgbClr val="000000"/>
                </a:solidFill>
                <a:latin typeface="Times New Roman" panose="02020603050405020304" pitchFamily="18" charset="0"/>
              </a:rPr>
              <a:t> = </a:t>
            </a:r>
            <a:r>
              <a:rPr lang="en-US" sz="2100" b="0" i="1" u="none" strike="noStrike" baseline="0" dirty="0">
                <a:solidFill>
                  <a:srgbClr val="000000"/>
                </a:solidFill>
                <a:latin typeface="Times New Roman" panose="02020603050405020304" pitchFamily="18" charset="0"/>
              </a:rPr>
              <a:t>a</a:t>
            </a:r>
            <a:r>
              <a:rPr lang="en-US" sz="2100" b="0" i="1" u="none" strike="noStrike" baseline="-25000" dirty="0">
                <a:solidFill>
                  <a:srgbClr val="000000"/>
                </a:solidFill>
                <a:latin typeface="Times New Roman" panose="02020603050405020304" pitchFamily="18" charset="0"/>
              </a:rPr>
              <a:t>i1</a:t>
            </a:r>
            <a:r>
              <a:rPr lang="en-US" sz="2100" b="0" i="1" u="none" strike="noStrike" baseline="0" dirty="0">
                <a:solidFill>
                  <a:srgbClr val="000000"/>
                </a:solidFill>
                <a:latin typeface="Times New Roman" panose="02020603050405020304" pitchFamily="18" charset="0"/>
              </a:rPr>
              <a:t>s</a:t>
            </a:r>
            <a:r>
              <a:rPr lang="en-US" sz="2100" b="0" i="1" u="none" strike="noStrike" baseline="-25000" dirty="0">
                <a:solidFill>
                  <a:srgbClr val="000000"/>
                </a:solidFill>
                <a:latin typeface="Times New Roman" panose="02020603050405020304" pitchFamily="18" charset="0"/>
              </a:rPr>
              <a:t>1</a:t>
            </a:r>
            <a:r>
              <a:rPr lang="en-US" sz="2100" b="0" i="0" u="none" strike="noStrike" baseline="0" dirty="0">
                <a:solidFill>
                  <a:srgbClr val="000000"/>
                </a:solidFill>
                <a:latin typeface="Times New Roman" panose="02020603050405020304" pitchFamily="18" charset="0"/>
              </a:rPr>
              <a:t> +</a:t>
            </a:r>
            <a:r>
              <a:rPr lang="en-US" sz="2100" b="0" i="1" u="none" strike="noStrike" baseline="0" dirty="0">
                <a:solidFill>
                  <a:srgbClr val="000000"/>
                </a:solidFill>
                <a:latin typeface="Times New Roman" panose="02020603050405020304" pitchFamily="18" charset="0"/>
              </a:rPr>
              <a:t>a</a:t>
            </a:r>
            <a:r>
              <a:rPr lang="en-US" sz="2100" b="0" i="1" u="none" strike="noStrike" baseline="-25000" dirty="0">
                <a:solidFill>
                  <a:srgbClr val="000000"/>
                </a:solidFill>
                <a:latin typeface="Times New Roman" panose="02020603050405020304" pitchFamily="18" charset="0"/>
              </a:rPr>
              <a:t>i2</a:t>
            </a:r>
            <a:r>
              <a:rPr lang="en-US" sz="2100" b="0" i="1" u="none" strike="noStrike" baseline="0" dirty="0">
                <a:solidFill>
                  <a:srgbClr val="000000"/>
                </a:solidFill>
                <a:latin typeface="Times New Roman" panose="02020603050405020304" pitchFamily="18" charset="0"/>
              </a:rPr>
              <a:t>s</a:t>
            </a:r>
            <a:r>
              <a:rPr lang="en-US" sz="2100" b="0" i="1" u="none" strike="noStrike" baseline="-25000" dirty="0">
                <a:solidFill>
                  <a:srgbClr val="000000"/>
                </a:solidFill>
                <a:latin typeface="Times New Roman" panose="02020603050405020304" pitchFamily="18" charset="0"/>
              </a:rPr>
              <a:t>2</a:t>
            </a:r>
            <a:r>
              <a:rPr lang="en-US" sz="2100" b="0" i="0" u="none" strike="noStrike" baseline="0" dirty="0">
                <a:solidFill>
                  <a:srgbClr val="000000"/>
                </a:solidFill>
                <a:latin typeface="Times New Roman" panose="02020603050405020304" pitchFamily="18" charset="0"/>
              </a:rPr>
              <a:t> +...+ </a:t>
            </a:r>
            <a:r>
              <a:rPr lang="en-US" sz="2100" b="0" i="1" u="none" strike="noStrike" baseline="0" dirty="0" err="1">
                <a:solidFill>
                  <a:srgbClr val="000000"/>
                </a:solidFill>
                <a:latin typeface="Times New Roman" panose="02020603050405020304" pitchFamily="18" charset="0"/>
              </a:rPr>
              <a:t>a</a:t>
            </a:r>
            <a:r>
              <a:rPr lang="en-US" sz="2100" b="0" i="1" u="none" strike="noStrike" baseline="-25000" dirty="0" err="1">
                <a:solidFill>
                  <a:srgbClr val="000000"/>
                </a:solidFill>
                <a:latin typeface="Times New Roman" panose="02020603050405020304" pitchFamily="18" charset="0"/>
              </a:rPr>
              <a:t>ij</a:t>
            </a:r>
            <a:r>
              <a:rPr lang="en-US" sz="2100" b="0" i="1" u="none" strike="noStrike" baseline="0" dirty="0" err="1">
                <a:solidFill>
                  <a:srgbClr val="000000"/>
                </a:solidFill>
                <a:latin typeface="Times New Roman" panose="02020603050405020304" pitchFamily="18" charset="0"/>
              </a:rPr>
              <a:t>s</a:t>
            </a:r>
            <a:r>
              <a:rPr lang="en-US" sz="2100" b="0" i="1" u="none" strike="noStrike" baseline="-25000" dirty="0" err="1">
                <a:solidFill>
                  <a:srgbClr val="000000"/>
                </a:solidFill>
                <a:latin typeface="Times New Roman" panose="02020603050405020304" pitchFamily="18" charset="0"/>
              </a:rPr>
              <a:t>m</a:t>
            </a:r>
            <a:r>
              <a:rPr lang="en-US" sz="2100" b="0" i="1" u="none" strike="noStrike" baseline="0" dirty="0">
                <a:solidFill>
                  <a:srgbClr val="000000"/>
                </a:solidFill>
                <a:latin typeface="Times New Roman" panose="02020603050405020304" pitchFamily="18" charset="0"/>
              </a:rPr>
              <a:t>,</a:t>
            </a:r>
          </a:p>
          <a:p>
            <a:pPr marL="0" indent="0">
              <a:buNone/>
            </a:pPr>
            <a:r>
              <a:rPr lang="en-US" sz="2100" b="0" i="0" u="none" strike="noStrike" baseline="0" dirty="0">
                <a:solidFill>
                  <a:srgbClr val="000000"/>
                </a:solidFill>
                <a:latin typeface="Times New Roman" panose="02020603050405020304" pitchFamily="18" charset="0"/>
              </a:rPr>
              <a:t>Sources and observations considered as vectors</a:t>
            </a:r>
          </a:p>
          <a:p>
            <a:pPr marL="0" indent="0">
              <a:buNone/>
            </a:pPr>
            <a:r>
              <a:rPr lang="en-US" sz="2100" b="0" i="0" u="none" strike="noStrike" baseline="0" dirty="0">
                <a:solidFill>
                  <a:srgbClr val="000000"/>
                </a:solidFill>
                <a:latin typeface="Times New Roman" panose="02020603050405020304" pitchFamily="18" charset="0"/>
              </a:rPr>
              <a:t>Work was done with different configurations and different numbers of sources partly in class and partly as exercises </a:t>
            </a:r>
          </a:p>
          <a:p>
            <a:pPr marL="0" indent="0">
              <a:buNone/>
            </a:pPr>
            <a:r>
              <a:rPr lang="en-US" sz="2100" b="0" i="0" u="none" strike="noStrike" baseline="0" dirty="0">
                <a:solidFill>
                  <a:srgbClr val="000000"/>
                </a:solidFill>
                <a:latin typeface="Times New Roman" panose="02020603050405020304" pitchFamily="18" charset="0"/>
              </a:rPr>
              <a:t>General model of </a:t>
            </a:r>
            <a:r>
              <a:rPr lang="en-US" sz="2100" b="0" i="1" u="none" strike="noStrike" baseline="0" dirty="0">
                <a:solidFill>
                  <a:srgbClr val="000000"/>
                </a:solidFill>
                <a:latin typeface="Times New Roman" panose="02020603050405020304" pitchFamily="18" charset="0"/>
              </a:rPr>
              <a:t>m </a:t>
            </a:r>
            <a:r>
              <a:rPr lang="en-US" sz="2100" b="0" i="0" u="none" strike="noStrike" baseline="0" dirty="0">
                <a:solidFill>
                  <a:srgbClr val="000000"/>
                </a:solidFill>
                <a:latin typeface="Times New Roman" panose="02020603050405020304" pitchFamily="18" charset="0"/>
              </a:rPr>
              <a:t>sources and </a:t>
            </a:r>
            <a:r>
              <a:rPr lang="en-US" sz="2100" b="0" i="1" u="none" strike="noStrike" baseline="0" dirty="0">
                <a:solidFill>
                  <a:srgbClr val="000000"/>
                </a:solidFill>
                <a:latin typeface="Times New Roman" panose="02020603050405020304" pitchFamily="18" charset="0"/>
              </a:rPr>
              <a:t>n </a:t>
            </a:r>
            <a:r>
              <a:rPr lang="en-US" sz="2100" b="0" i="0" u="none" strike="noStrike" baseline="0" dirty="0">
                <a:solidFill>
                  <a:srgbClr val="000000"/>
                </a:solidFill>
                <a:latin typeface="Times New Roman" panose="02020603050405020304" pitchFamily="18" charset="0"/>
              </a:rPr>
              <a:t>observations. The functional model was transformed into a </a:t>
            </a:r>
            <a:r>
              <a:rPr lang="en-US" sz="2100" b="0" i="1" u="none" strike="noStrike" baseline="0" dirty="0">
                <a:solidFill>
                  <a:srgbClr val="000000"/>
                </a:solidFill>
                <a:latin typeface="Times New Roman" panose="02020603050405020304" pitchFamily="18" charset="0"/>
              </a:rPr>
              <a:t>matrix transformation model</a:t>
            </a:r>
          </a:p>
          <a:p>
            <a:pPr marL="0" indent="0">
              <a:buNone/>
            </a:pPr>
            <a:r>
              <a:rPr lang="en-US" sz="2100" dirty="0">
                <a:solidFill>
                  <a:srgbClr val="000000"/>
                </a:solidFill>
                <a:latin typeface="Times New Roman" panose="02020603050405020304" pitchFamily="18" charset="0"/>
              </a:rPr>
              <a:t>Need </a:t>
            </a:r>
            <a:r>
              <a:rPr lang="en-US" sz="2100" b="0" i="0" u="none" strike="noStrike" baseline="0" dirty="0">
                <a:solidFill>
                  <a:srgbClr val="000000"/>
                </a:solidFill>
                <a:latin typeface="Times New Roman" panose="02020603050405020304" pitchFamily="18" charset="0"/>
              </a:rPr>
              <a:t>to find the sources, so students worked on defining and finding the </a:t>
            </a:r>
            <a:r>
              <a:rPr lang="en-US" sz="2100" b="0" i="1" u="none" strike="noStrike" baseline="0" dirty="0">
                <a:solidFill>
                  <a:srgbClr val="000000"/>
                </a:solidFill>
                <a:latin typeface="Times New Roman" panose="02020603050405020304" pitchFamily="18" charset="0"/>
              </a:rPr>
              <a:t>inverse transformation and the inverse matrix </a:t>
            </a:r>
            <a:r>
              <a:rPr lang="en-US" sz="2100" b="0" i="0" u="none" strike="noStrike" baseline="0" dirty="0">
                <a:solidFill>
                  <a:srgbClr val="000000"/>
                </a:solidFill>
                <a:latin typeface="Times New Roman" panose="02020603050405020304" pitchFamily="18" charset="0"/>
              </a:rPr>
              <a:t>to solve the problem of separating the voices of the politicians</a:t>
            </a:r>
          </a:p>
          <a:p>
            <a:pPr marL="0" indent="0">
              <a:buNone/>
            </a:pPr>
            <a:r>
              <a:rPr lang="en-US" sz="2100" b="0" i="0" u="none" strike="noStrike" baseline="0" dirty="0">
                <a:solidFill>
                  <a:srgbClr val="000000"/>
                </a:solidFill>
                <a:latin typeface="Times New Roman" panose="02020603050405020304" pitchFamily="18" charset="0"/>
              </a:rPr>
              <a:t>Introduction of activities based on APOS theory to guide the construction of these concepts</a:t>
            </a:r>
            <a:endParaRPr lang="en-US" sz="2100" dirty="0"/>
          </a:p>
        </p:txBody>
      </p:sp>
      <p:pic>
        <p:nvPicPr>
          <p:cNvPr id="4" name="Picture 3">
            <a:extLst>
              <a:ext uri="{FF2B5EF4-FFF2-40B4-BE49-F238E27FC236}">
                <a16:creationId xmlns:a16="http://schemas.microsoft.com/office/drawing/2014/main" id="{7EE3339C-1FCD-405A-98DB-D352E2FD570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1913" y="1719789"/>
            <a:ext cx="2885227" cy="1888068"/>
          </a:xfrm>
          <a:prstGeom prst="rect">
            <a:avLst/>
          </a:prstGeom>
          <a:noFill/>
          <a:ln>
            <a:noFill/>
          </a:ln>
        </p:spPr>
      </p:pic>
    </p:spTree>
    <p:extLst>
      <p:ext uri="{BB962C8B-B14F-4D97-AF65-F5344CB8AC3E}">
        <p14:creationId xmlns:p14="http://schemas.microsoft.com/office/powerpoint/2010/main" val="834999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8DE65-9269-4275-8CCB-D0DE40AB4E56}"/>
              </a:ext>
            </a:extLst>
          </p:cNvPr>
          <p:cNvSpPr>
            <a:spLocks noGrp="1"/>
          </p:cNvSpPr>
          <p:nvPr>
            <p:ph type="title"/>
          </p:nvPr>
        </p:nvSpPr>
        <p:spPr>
          <a:xfrm>
            <a:off x="1484310" y="190500"/>
            <a:ext cx="10018713" cy="1152525"/>
          </a:xfrm>
        </p:spPr>
        <p:txBody>
          <a:bodyPr/>
          <a:lstStyle/>
          <a:p>
            <a:r>
              <a:rPr lang="en-US" dirty="0">
                <a:solidFill>
                  <a:schemeClr val="accent1">
                    <a:lumMod val="50000"/>
                  </a:schemeClr>
                </a:solidFill>
              </a:rPr>
              <a:t>Importance of task design and analysis</a:t>
            </a:r>
          </a:p>
        </p:txBody>
      </p:sp>
      <p:sp>
        <p:nvSpPr>
          <p:cNvPr id="3" name="Content Placeholder 2">
            <a:extLst>
              <a:ext uri="{FF2B5EF4-FFF2-40B4-BE49-F238E27FC236}">
                <a16:creationId xmlns:a16="http://schemas.microsoft.com/office/drawing/2014/main" id="{52243E0F-BBD3-4368-AF88-7FBC38494AE2}"/>
              </a:ext>
            </a:extLst>
          </p:cNvPr>
          <p:cNvSpPr>
            <a:spLocks noGrp="1"/>
          </p:cNvSpPr>
          <p:nvPr>
            <p:ph idx="1"/>
          </p:nvPr>
        </p:nvSpPr>
        <p:spPr>
          <a:xfrm>
            <a:off x="1484310" y="1476375"/>
            <a:ext cx="10018713" cy="4314825"/>
          </a:xfrm>
        </p:spPr>
        <p:txBody>
          <a:bodyPr>
            <a:normAutofit/>
          </a:bodyPr>
          <a:lstStyle/>
          <a:p>
            <a:r>
              <a:rPr lang="en-US" sz="3100" dirty="0"/>
              <a:t>Tasks are the central element of mathematics teaching</a:t>
            </a:r>
          </a:p>
          <a:p>
            <a:r>
              <a:rPr lang="en-US" sz="3100" dirty="0"/>
              <a:t>They are needed in class, in homework, in evaluations …</a:t>
            </a:r>
          </a:p>
          <a:p>
            <a:r>
              <a:rPr lang="en-US" sz="3100" dirty="0"/>
              <a:t>The objectives of the theory used influence task design</a:t>
            </a:r>
          </a:p>
          <a:p>
            <a:r>
              <a:rPr lang="en-US" sz="3100" dirty="0"/>
              <a:t>APOS theory helps in designing tasks that enable users to be able conduct do a fine grained analysis to be used to understand students’ understanding and to help them in the  construction of deep linear algebra learning</a:t>
            </a:r>
          </a:p>
          <a:p>
            <a:pPr marL="0" indent="0">
              <a:buNone/>
            </a:pPr>
            <a:endParaRPr lang="en-US" dirty="0"/>
          </a:p>
        </p:txBody>
      </p:sp>
    </p:spTree>
    <p:extLst>
      <p:ext uri="{BB962C8B-B14F-4D97-AF65-F5344CB8AC3E}">
        <p14:creationId xmlns:p14="http://schemas.microsoft.com/office/powerpoint/2010/main" val="1894745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D5201-5A0A-4E66-83C6-065688438690}"/>
              </a:ext>
            </a:extLst>
          </p:cNvPr>
          <p:cNvSpPr>
            <a:spLocks noGrp="1"/>
          </p:cNvSpPr>
          <p:nvPr>
            <p:ph type="title"/>
          </p:nvPr>
        </p:nvSpPr>
        <p:spPr>
          <a:xfrm>
            <a:off x="1484310" y="304800"/>
            <a:ext cx="10018713" cy="1752599"/>
          </a:xfrm>
        </p:spPr>
        <p:txBody>
          <a:bodyPr>
            <a:normAutofit/>
          </a:bodyPr>
          <a:lstStyle/>
          <a:p>
            <a:r>
              <a:rPr lang="en-US" sz="3600" dirty="0">
                <a:solidFill>
                  <a:schemeClr val="accent1">
                    <a:lumMod val="50000"/>
                  </a:schemeClr>
                </a:solidFill>
              </a:rPr>
              <a:t>Analysis of students’ work on an APOS designed task</a:t>
            </a:r>
            <a:br>
              <a:rPr lang="en-US" sz="3600" dirty="0">
                <a:solidFill>
                  <a:schemeClr val="accent1">
                    <a:lumMod val="50000"/>
                  </a:schemeClr>
                </a:solidFill>
              </a:rPr>
            </a:br>
            <a:endParaRPr lang="en-US" sz="3600" dirty="0">
              <a:solidFill>
                <a:schemeClr val="accent1">
                  <a:lumMod val="50000"/>
                </a:schemeClr>
              </a:solidFill>
            </a:endParaRPr>
          </a:p>
        </p:txBody>
      </p:sp>
      <p:sp>
        <p:nvSpPr>
          <p:cNvPr id="3" name="Content Placeholder 2">
            <a:extLst>
              <a:ext uri="{FF2B5EF4-FFF2-40B4-BE49-F238E27FC236}">
                <a16:creationId xmlns:a16="http://schemas.microsoft.com/office/drawing/2014/main" id="{7A67CBD2-B21F-40DE-A0E4-F614F58B33F4}"/>
              </a:ext>
            </a:extLst>
          </p:cNvPr>
          <p:cNvSpPr>
            <a:spLocks noGrp="1"/>
          </p:cNvSpPr>
          <p:nvPr>
            <p:ph idx="1"/>
          </p:nvPr>
        </p:nvSpPr>
        <p:spPr>
          <a:xfrm>
            <a:off x="1484309" y="2057399"/>
            <a:ext cx="10018713" cy="3124201"/>
          </a:xfrm>
        </p:spPr>
        <p:txBody>
          <a:bodyPr>
            <a:noAutofit/>
          </a:bodyPr>
          <a:lstStyle/>
          <a:p>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Mentoring graduate students includes looking at the different facets involved in a richer teaching experience</a:t>
            </a:r>
          </a:p>
          <a:p>
            <a:r>
              <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rPr>
              <a:t>Making them aware of the </a:t>
            </a:r>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nuances involved in creating interesting experiences and how knowledge of mathematics education can support their activity:</a:t>
            </a:r>
          </a:p>
          <a:p>
            <a:pPr lvl="1"/>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Designing new tasks </a:t>
            </a:r>
          </a:p>
          <a:p>
            <a:pPr lvl="1"/>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Using tasks designed by mathematics education researchers</a:t>
            </a:r>
          </a:p>
          <a:p>
            <a:pPr lvl="1"/>
            <a:r>
              <a:rPr lang="en-US" sz="2200" dirty="0">
                <a:solidFill>
                  <a:srgbClr val="212121"/>
                </a:solidFill>
                <a:latin typeface="Helvetica" panose="020B0604020202020204" pitchFamily="34" charset="0"/>
                <a:ea typeface="Calibri" panose="020F0502020204030204" pitchFamily="34" charset="0"/>
                <a:cs typeface="Times New Roman" panose="02020603050405020304" pitchFamily="18" charset="0"/>
              </a:rPr>
              <a:t>Analyzing carefully textbook examples</a:t>
            </a:r>
            <a:endParaRPr lang="en-US" sz="2200" dirty="0">
              <a:solidFill>
                <a:srgbClr val="212121"/>
              </a:solidFill>
              <a:effectLst/>
              <a:latin typeface="Helvetica" panose="020B0604020202020204" pitchFamily="34" charset="0"/>
              <a:ea typeface="Calibri" panose="020F0502020204030204" pitchFamily="34" charset="0"/>
              <a:cs typeface="Times New Roman" panose="02020603050405020304" pitchFamily="18" charset="0"/>
            </a:endParaRPr>
          </a:p>
          <a:p>
            <a:r>
              <a:rPr lang="en-US" sz="2200" dirty="0">
                <a:solidFill>
                  <a:srgbClr val="212121"/>
                </a:solidFill>
                <a:latin typeface="Helvetica" panose="020B0604020202020204" pitchFamily="34" charset="0"/>
                <a:cs typeface="Times New Roman" panose="02020603050405020304" pitchFamily="18" charset="0"/>
              </a:rPr>
              <a:t>Comparing the possibilities and limitations of different approaches to teaching to promote students’ understanding</a:t>
            </a:r>
            <a:endParaRPr lang="en-US" sz="2200" dirty="0"/>
          </a:p>
        </p:txBody>
      </p:sp>
    </p:spTree>
    <p:extLst>
      <p:ext uri="{BB962C8B-B14F-4D97-AF65-F5344CB8AC3E}">
        <p14:creationId xmlns:p14="http://schemas.microsoft.com/office/powerpoint/2010/main" val="24841409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431</TotalTime>
  <Words>1478</Words>
  <Application>Microsoft Office PowerPoint</Application>
  <PresentationFormat>Widescreen</PresentationFormat>
  <Paragraphs>117</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-apple-system</vt:lpstr>
      <vt:lpstr>Arial</vt:lpstr>
      <vt:lpstr>Cambria Math</vt:lpstr>
      <vt:lpstr>Corbel</vt:lpstr>
      <vt:lpstr>Helvetica</vt:lpstr>
      <vt:lpstr>Times New Roman</vt:lpstr>
      <vt:lpstr>Parallax</vt:lpstr>
      <vt:lpstr>Mentoring graduate students in the teaching and learning of Linear-Algebra  </vt:lpstr>
      <vt:lpstr>Mentoring two different types of graduate students</vt:lpstr>
      <vt:lpstr>A rich mentoring approach</vt:lpstr>
      <vt:lpstr>APOS theory</vt:lpstr>
      <vt:lpstr>The role of the modeling approach</vt:lpstr>
      <vt:lpstr>Modeling example</vt:lpstr>
      <vt:lpstr>PowerPoint Presentation</vt:lpstr>
      <vt:lpstr>Importance of task design and analysis</vt:lpstr>
      <vt:lpstr>Analysis of students’ work on an APOS designed task </vt:lpstr>
      <vt:lpstr>Analysis of a “simple” task</vt:lpstr>
      <vt:lpstr>An example of good tasks in diagnosing students’ needs</vt:lpstr>
      <vt:lpstr>Analysis of student responses. An example</vt:lpstr>
      <vt:lpstr>Students' responses: analysis - Process</vt:lpstr>
      <vt:lpstr>Students' responses: analysis - Object</vt:lpstr>
      <vt:lpstr>The goal of mentoring in teaching and learning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Complexity of “Simple” Linear-Algebraic Concepts:  Graduate Education</dc:title>
  <dc:creator>M</dc:creator>
  <cp:lastModifiedBy>M</cp:lastModifiedBy>
  <cp:revision>22</cp:revision>
  <dcterms:created xsi:type="dcterms:W3CDTF">2021-11-01T22:08:28Z</dcterms:created>
  <dcterms:modified xsi:type="dcterms:W3CDTF">2021-11-02T05:19:51Z</dcterms:modified>
</cp:coreProperties>
</file>