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64" r:id="rId2"/>
    <p:sldId id="557" r:id="rId3"/>
    <p:sldId id="503" r:id="rId4"/>
    <p:sldId id="410" r:id="rId5"/>
    <p:sldId id="558" r:id="rId6"/>
    <p:sldId id="258" r:id="rId7"/>
    <p:sldId id="260" r:id="rId8"/>
    <p:sldId id="469" r:id="rId9"/>
    <p:sldId id="270" r:id="rId10"/>
    <p:sldId id="272" r:id="rId11"/>
    <p:sldId id="544" r:id="rId12"/>
    <p:sldId id="545" r:id="rId13"/>
    <p:sldId id="559" r:id="rId14"/>
    <p:sldId id="560" r:id="rId15"/>
    <p:sldId id="553" r:id="rId16"/>
    <p:sldId id="555" r:id="rId17"/>
    <p:sldId id="554" r:id="rId18"/>
    <p:sldId id="566" r:id="rId19"/>
    <p:sldId id="567" r:id="rId20"/>
    <p:sldId id="575" r:id="rId21"/>
    <p:sldId id="568" r:id="rId22"/>
    <p:sldId id="570" r:id="rId23"/>
    <p:sldId id="571" r:id="rId24"/>
    <p:sldId id="572" r:id="rId25"/>
    <p:sldId id="573" r:id="rId26"/>
    <p:sldId id="574" r:id="rId27"/>
    <p:sldId id="577" r:id="rId28"/>
    <p:sldId id="579" r:id="rId29"/>
    <p:sldId id="543" r:id="rId30"/>
    <p:sldId id="534" r:id="rId31"/>
    <p:sldId id="535" r:id="rId32"/>
    <p:sldId id="536" r:id="rId33"/>
    <p:sldId id="286"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9CD0"/>
    <a:srgbClr val="F1AD4E"/>
    <a:srgbClr val="D883FF"/>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77"/>
    <p:restoredTop sz="60036"/>
  </p:normalViewPr>
  <p:slideViewPr>
    <p:cSldViewPr snapToGrid="0" snapToObjects="1">
      <p:cViewPr>
        <p:scale>
          <a:sx n="98" d="100"/>
          <a:sy n="98" d="100"/>
        </p:scale>
        <p:origin x="144" y="15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64319-634E-3843-B806-960DE70B8AA8}" type="datetimeFigureOut">
              <a:rPr lang="en-US" smtClean="0"/>
              <a:t>10/3/21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46425-A69F-F347-918C-A78A2442F0C9}" type="slidenum">
              <a:rPr lang="en-US" smtClean="0"/>
              <a:t>‹#›</a:t>
            </a:fld>
            <a:endParaRPr lang="en-US"/>
          </a:p>
        </p:txBody>
      </p:sp>
    </p:spTree>
    <p:extLst>
      <p:ext uri="{BB962C8B-B14F-4D97-AF65-F5344CB8AC3E}">
        <p14:creationId xmlns:p14="http://schemas.microsoft.com/office/powerpoint/2010/main" val="1584559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B1697-1EC3-7044-9E13-EB810BCF5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467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6425-A69F-F347-918C-A78A2442F0C9}" type="slidenum">
              <a:rPr lang="en-US" smtClean="0"/>
              <a:t>20</a:t>
            </a:fld>
            <a:endParaRPr lang="en-US"/>
          </a:p>
        </p:txBody>
      </p:sp>
    </p:spTree>
    <p:extLst>
      <p:ext uri="{BB962C8B-B14F-4D97-AF65-F5344CB8AC3E}">
        <p14:creationId xmlns:p14="http://schemas.microsoft.com/office/powerpoint/2010/main" val="2016476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6425-A69F-F347-918C-A78A2442F0C9}" type="slidenum">
              <a:rPr lang="en-US" smtClean="0"/>
              <a:t>21</a:t>
            </a:fld>
            <a:endParaRPr lang="en-US"/>
          </a:p>
        </p:txBody>
      </p:sp>
    </p:spTree>
    <p:extLst>
      <p:ext uri="{BB962C8B-B14F-4D97-AF65-F5344CB8AC3E}">
        <p14:creationId xmlns:p14="http://schemas.microsoft.com/office/powerpoint/2010/main" val="3336807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6425-A69F-F347-918C-A78A2442F0C9}" type="slidenum">
              <a:rPr lang="en-US" smtClean="0"/>
              <a:t>22</a:t>
            </a:fld>
            <a:endParaRPr lang="en-US"/>
          </a:p>
        </p:txBody>
      </p:sp>
    </p:spTree>
    <p:extLst>
      <p:ext uri="{BB962C8B-B14F-4D97-AF65-F5344CB8AC3E}">
        <p14:creationId xmlns:p14="http://schemas.microsoft.com/office/powerpoint/2010/main" val="588443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6425-A69F-F347-918C-A78A2442F0C9}" type="slidenum">
              <a:rPr lang="en-US" smtClean="0"/>
              <a:t>23</a:t>
            </a:fld>
            <a:endParaRPr lang="en-US"/>
          </a:p>
        </p:txBody>
      </p:sp>
    </p:spTree>
    <p:extLst>
      <p:ext uri="{BB962C8B-B14F-4D97-AF65-F5344CB8AC3E}">
        <p14:creationId xmlns:p14="http://schemas.microsoft.com/office/powerpoint/2010/main" val="2742692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6425-A69F-F347-918C-A78A2442F0C9}" type="slidenum">
              <a:rPr lang="en-US" smtClean="0"/>
              <a:t>24</a:t>
            </a:fld>
            <a:endParaRPr lang="en-US"/>
          </a:p>
        </p:txBody>
      </p:sp>
    </p:spTree>
    <p:extLst>
      <p:ext uri="{BB962C8B-B14F-4D97-AF65-F5344CB8AC3E}">
        <p14:creationId xmlns:p14="http://schemas.microsoft.com/office/powerpoint/2010/main" val="3023121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6425-A69F-F347-918C-A78A2442F0C9}" type="slidenum">
              <a:rPr lang="en-US" smtClean="0"/>
              <a:t>25</a:t>
            </a:fld>
            <a:endParaRPr lang="en-US"/>
          </a:p>
        </p:txBody>
      </p:sp>
    </p:spTree>
    <p:extLst>
      <p:ext uri="{BB962C8B-B14F-4D97-AF65-F5344CB8AC3E}">
        <p14:creationId xmlns:p14="http://schemas.microsoft.com/office/powerpoint/2010/main" val="2116946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6425-A69F-F347-918C-A78A2442F0C9}" type="slidenum">
              <a:rPr lang="en-US" smtClean="0"/>
              <a:t>26</a:t>
            </a:fld>
            <a:endParaRPr lang="en-US"/>
          </a:p>
        </p:txBody>
      </p:sp>
    </p:spTree>
    <p:extLst>
      <p:ext uri="{BB962C8B-B14F-4D97-AF65-F5344CB8AC3E}">
        <p14:creationId xmlns:p14="http://schemas.microsoft.com/office/powerpoint/2010/main" val="4044657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08050" lvl="1" indent="-342900">
              <a:buFont typeface="Arial"/>
              <a:buChar char="•"/>
            </a:pPr>
            <a:r>
              <a:rPr lang="en-US" sz="1900" b="1" dirty="0">
                <a:latin typeface="Gill Sans Light"/>
                <a:cs typeface="Gill Sans Light"/>
              </a:rPr>
              <a:t>Experientially real starting points </a:t>
            </a:r>
            <a:r>
              <a:rPr lang="en-US" sz="1900" dirty="0">
                <a:latin typeface="Gill Sans Light"/>
                <a:cs typeface="Gill Sans Light"/>
              </a:rPr>
              <a:t>are tasks that students can immediately engage in without formal instruction</a:t>
            </a:r>
          </a:p>
          <a:p>
            <a:pPr marL="908050" lvl="1" indent="-342900">
              <a:buFont typeface="Arial"/>
              <a:buChar char="•"/>
            </a:pPr>
            <a:r>
              <a:rPr lang="en-US" sz="1900" dirty="0">
                <a:latin typeface="Gill Sans Light"/>
                <a:cs typeface="Gill Sans Light"/>
              </a:rPr>
              <a:t>Student activity, with </a:t>
            </a:r>
            <a:r>
              <a:rPr lang="en-US" sz="1900" b="1" dirty="0">
                <a:latin typeface="Gill Sans Light"/>
                <a:cs typeface="Gill Sans Light"/>
              </a:rPr>
              <a:t>instructor guidance</a:t>
            </a:r>
            <a:r>
              <a:rPr lang="en-US" sz="1900" dirty="0">
                <a:latin typeface="Gill Sans Light"/>
                <a:cs typeface="Gill Sans Light"/>
              </a:rPr>
              <a:t>, should evolve toward the </a:t>
            </a:r>
            <a:r>
              <a:rPr lang="en-US" sz="1900" b="1" dirty="0">
                <a:latin typeface="Gill Sans Light"/>
                <a:cs typeface="Gill Sans Light"/>
              </a:rPr>
              <a:t>reinvention of formal notions</a:t>
            </a:r>
            <a:r>
              <a:rPr lang="en-US" sz="1900" dirty="0">
                <a:latin typeface="Gill Sans Light"/>
                <a:cs typeface="Gill Sans Light"/>
              </a:rPr>
              <a:t> and ways of reasoning about the mathematics initially investigated</a:t>
            </a:r>
            <a:endParaRPr lang="en-US" sz="1900" dirty="0">
              <a:solidFill>
                <a:srgbClr val="000000"/>
              </a:solidFill>
              <a:latin typeface="Gill Sans Light"/>
              <a:cs typeface="Gill Sans Light"/>
            </a:endParaRPr>
          </a:p>
          <a:p>
            <a:pPr marL="908050" lvl="1" indent="-342900">
              <a:buFont typeface="Arial"/>
              <a:buChar char="•"/>
            </a:pPr>
            <a:r>
              <a:rPr lang="en-US" sz="1900" dirty="0">
                <a:latin typeface="Gill Sans Light"/>
                <a:cs typeface="Gill Sans Light"/>
              </a:rPr>
              <a:t>Classroom activity should support student development of </a:t>
            </a:r>
            <a:r>
              <a:rPr lang="en-US" sz="1900" b="1" dirty="0">
                <a:latin typeface="Gill Sans Light"/>
                <a:cs typeface="Gill Sans Light"/>
              </a:rPr>
              <a:t>models-of </a:t>
            </a:r>
            <a:r>
              <a:rPr lang="en-US" sz="1900" dirty="0">
                <a:latin typeface="Gill Sans Light"/>
                <a:cs typeface="Gill Sans Light"/>
              </a:rPr>
              <a:t>their mathematical activity that can be used as </a:t>
            </a:r>
            <a:r>
              <a:rPr lang="en-US" sz="1900" b="1" dirty="0">
                <a:latin typeface="Gill Sans Light"/>
                <a:cs typeface="Gill Sans Light"/>
              </a:rPr>
              <a:t>models-for </a:t>
            </a:r>
            <a:r>
              <a:rPr lang="en-US" sz="1900" dirty="0">
                <a:latin typeface="Gill Sans Light"/>
                <a:cs typeface="Gill Sans Light"/>
              </a:rPr>
              <a:t>subsequent mathematical activity</a:t>
            </a:r>
          </a:p>
          <a:p>
            <a:endParaRPr lang="en-US" dirty="0"/>
          </a:p>
        </p:txBody>
      </p:sp>
      <p:sp>
        <p:nvSpPr>
          <p:cNvPr id="4" name="Slide Number Placeholder 3"/>
          <p:cNvSpPr>
            <a:spLocks noGrp="1"/>
          </p:cNvSpPr>
          <p:nvPr>
            <p:ph type="sldNum" sz="quarter" idx="10"/>
          </p:nvPr>
        </p:nvSpPr>
        <p:spPr/>
        <p:txBody>
          <a:bodyPr/>
          <a:lstStyle/>
          <a:p>
            <a:fld id="{546B1697-1EC3-7044-9E13-EB810BCF56E3}" type="slidenum">
              <a:rPr lang="en-US" smtClean="0"/>
              <a:t>27</a:t>
            </a:fld>
            <a:endParaRPr lang="en-US"/>
          </a:p>
        </p:txBody>
      </p:sp>
    </p:spTree>
    <p:extLst>
      <p:ext uri="{BB962C8B-B14F-4D97-AF65-F5344CB8AC3E}">
        <p14:creationId xmlns:p14="http://schemas.microsoft.com/office/powerpoint/2010/main" val="2282756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08050" lvl="1" indent="-342900">
              <a:buFont typeface="Arial"/>
              <a:buChar char="•"/>
            </a:pPr>
            <a:r>
              <a:rPr lang="en-US" sz="1900" b="1" dirty="0">
                <a:latin typeface="Gill Sans Light"/>
                <a:cs typeface="Gill Sans Light"/>
              </a:rPr>
              <a:t>Experientially real starting points </a:t>
            </a:r>
            <a:r>
              <a:rPr lang="en-US" sz="1900" dirty="0">
                <a:latin typeface="Gill Sans Light"/>
                <a:cs typeface="Gill Sans Light"/>
              </a:rPr>
              <a:t>are tasks that students can immediately engage in without formal instruction</a:t>
            </a:r>
          </a:p>
          <a:p>
            <a:pPr marL="908050" lvl="1" indent="-342900">
              <a:buFont typeface="Arial"/>
              <a:buChar char="•"/>
            </a:pPr>
            <a:r>
              <a:rPr lang="en-US" sz="1900" dirty="0">
                <a:latin typeface="Gill Sans Light"/>
                <a:cs typeface="Gill Sans Light"/>
              </a:rPr>
              <a:t>Student activity, with </a:t>
            </a:r>
            <a:r>
              <a:rPr lang="en-US" sz="1900" b="1" dirty="0">
                <a:latin typeface="Gill Sans Light"/>
                <a:cs typeface="Gill Sans Light"/>
              </a:rPr>
              <a:t>instructor guidance</a:t>
            </a:r>
            <a:r>
              <a:rPr lang="en-US" sz="1900" dirty="0">
                <a:latin typeface="Gill Sans Light"/>
                <a:cs typeface="Gill Sans Light"/>
              </a:rPr>
              <a:t>, should evolve toward the </a:t>
            </a:r>
            <a:r>
              <a:rPr lang="en-US" sz="1900" b="1" dirty="0">
                <a:latin typeface="Gill Sans Light"/>
                <a:cs typeface="Gill Sans Light"/>
              </a:rPr>
              <a:t>reinvention of formal notions</a:t>
            </a:r>
            <a:r>
              <a:rPr lang="en-US" sz="1900" dirty="0">
                <a:latin typeface="Gill Sans Light"/>
                <a:cs typeface="Gill Sans Light"/>
              </a:rPr>
              <a:t> and ways of reasoning about the mathematics initially investigated</a:t>
            </a:r>
            <a:endParaRPr lang="en-US" sz="1900" dirty="0">
              <a:solidFill>
                <a:srgbClr val="000000"/>
              </a:solidFill>
              <a:latin typeface="Gill Sans Light"/>
              <a:cs typeface="Gill Sans Light"/>
            </a:endParaRPr>
          </a:p>
          <a:p>
            <a:pPr marL="908050" lvl="1" indent="-342900">
              <a:buFont typeface="Arial"/>
              <a:buChar char="•"/>
            </a:pPr>
            <a:r>
              <a:rPr lang="en-US" sz="1900" dirty="0">
                <a:latin typeface="Gill Sans Light"/>
                <a:cs typeface="Gill Sans Light"/>
              </a:rPr>
              <a:t>Classroom activity should support student development of </a:t>
            </a:r>
            <a:r>
              <a:rPr lang="en-US" sz="1900" b="1" dirty="0">
                <a:latin typeface="Gill Sans Light"/>
                <a:cs typeface="Gill Sans Light"/>
              </a:rPr>
              <a:t>models-of </a:t>
            </a:r>
            <a:r>
              <a:rPr lang="en-US" sz="1900" dirty="0">
                <a:latin typeface="Gill Sans Light"/>
                <a:cs typeface="Gill Sans Light"/>
              </a:rPr>
              <a:t>their mathematical activity that can be used as </a:t>
            </a:r>
            <a:r>
              <a:rPr lang="en-US" sz="1900" b="1" dirty="0">
                <a:latin typeface="Gill Sans Light"/>
                <a:cs typeface="Gill Sans Light"/>
              </a:rPr>
              <a:t>models-for </a:t>
            </a:r>
            <a:r>
              <a:rPr lang="en-US" sz="1900" dirty="0">
                <a:latin typeface="Gill Sans Light"/>
                <a:cs typeface="Gill Sans Light"/>
              </a:rPr>
              <a:t>subsequent mathematical activity</a:t>
            </a:r>
          </a:p>
          <a:p>
            <a:endParaRPr lang="en-US" dirty="0"/>
          </a:p>
        </p:txBody>
      </p:sp>
      <p:sp>
        <p:nvSpPr>
          <p:cNvPr id="4" name="Slide Number Placeholder 3"/>
          <p:cNvSpPr>
            <a:spLocks noGrp="1"/>
          </p:cNvSpPr>
          <p:nvPr>
            <p:ph type="sldNum" sz="quarter" idx="10"/>
          </p:nvPr>
        </p:nvSpPr>
        <p:spPr/>
        <p:txBody>
          <a:bodyPr/>
          <a:lstStyle/>
          <a:p>
            <a:fld id="{546B1697-1EC3-7044-9E13-EB810BCF56E3}" type="slidenum">
              <a:rPr lang="en-US" smtClean="0"/>
              <a:t>28</a:t>
            </a:fld>
            <a:endParaRPr lang="en-US"/>
          </a:p>
        </p:txBody>
      </p:sp>
    </p:spTree>
    <p:extLst>
      <p:ext uri="{BB962C8B-B14F-4D97-AF65-F5344CB8AC3E}">
        <p14:creationId xmlns:p14="http://schemas.microsoft.com/office/powerpoint/2010/main" val="696227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NEED TO REVISIT THESE IN SESSION TWO.</a:t>
            </a:r>
          </a:p>
        </p:txBody>
      </p:sp>
    </p:spTree>
    <p:extLst>
      <p:ext uri="{BB962C8B-B14F-4D97-AF65-F5344CB8AC3E}">
        <p14:creationId xmlns:p14="http://schemas.microsoft.com/office/powerpoint/2010/main" val="269898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08050" lvl="1" indent="-342900">
              <a:buFont typeface="Arial"/>
              <a:buChar char="•"/>
            </a:pPr>
            <a:r>
              <a:rPr lang="en-US" sz="1900" b="1" dirty="0">
                <a:latin typeface="Gill Sans Light"/>
                <a:cs typeface="Gill Sans Light"/>
              </a:rPr>
              <a:t>Experientially real starting points </a:t>
            </a:r>
            <a:r>
              <a:rPr lang="en-US" sz="1900" dirty="0">
                <a:latin typeface="Gill Sans Light"/>
                <a:cs typeface="Gill Sans Light"/>
              </a:rPr>
              <a:t>are tasks that students can immediately engage in without formal instruction</a:t>
            </a:r>
          </a:p>
          <a:p>
            <a:pPr marL="908050" lvl="1" indent="-342900">
              <a:buFont typeface="Arial"/>
              <a:buChar char="•"/>
            </a:pPr>
            <a:r>
              <a:rPr lang="en-US" sz="1900" dirty="0">
                <a:latin typeface="Gill Sans Light"/>
                <a:cs typeface="Gill Sans Light"/>
              </a:rPr>
              <a:t>Student activity, with </a:t>
            </a:r>
            <a:r>
              <a:rPr lang="en-US" sz="1900" b="1" dirty="0">
                <a:latin typeface="Gill Sans Light"/>
                <a:cs typeface="Gill Sans Light"/>
              </a:rPr>
              <a:t>instructor guidance</a:t>
            </a:r>
            <a:r>
              <a:rPr lang="en-US" sz="1900" dirty="0">
                <a:latin typeface="Gill Sans Light"/>
                <a:cs typeface="Gill Sans Light"/>
              </a:rPr>
              <a:t>, should evolve toward the </a:t>
            </a:r>
            <a:r>
              <a:rPr lang="en-US" sz="1900" b="1" dirty="0">
                <a:latin typeface="Gill Sans Light"/>
                <a:cs typeface="Gill Sans Light"/>
              </a:rPr>
              <a:t>reinvention of formal notions</a:t>
            </a:r>
            <a:r>
              <a:rPr lang="en-US" sz="1900" dirty="0">
                <a:latin typeface="Gill Sans Light"/>
                <a:cs typeface="Gill Sans Light"/>
              </a:rPr>
              <a:t> and ways of reasoning about the mathematics initially investigated</a:t>
            </a:r>
            <a:endParaRPr lang="en-US" sz="1900" dirty="0">
              <a:solidFill>
                <a:srgbClr val="000000"/>
              </a:solidFill>
              <a:latin typeface="Gill Sans Light"/>
              <a:cs typeface="Gill Sans Light"/>
            </a:endParaRPr>
          </a:p>
          <a:p>
            <a:pPr marL="908050" lvl="1" indent="-342900">
              <a:buFont typeface="Arial"/>
              <a:buChar char="•"/>
            </a:pPr>
            <a:r>
              <a:rPr lang="en-US" sz="1900" dirty="0">
                <a:latin typeface="Gill Sans Light"/>
                <a:cs typeface="Gill Sans Light"/>
              </a:rPr>
              <a:t>Classroom activity should support student development of </a:t>
            </a:r>
            <a:r>
              <a:rPr lang="en-US" sz="1900" b="1" dirty="0">
                <a:latin typeface="Gill Sans Light"/>
                <a:cs typeface="Gill Sans Light"/>
              </a:rPr>
              <a:t>models-of </a:t>
            </a:r>
            <a:r>
              <a:rPr lang="en-US" sz="1900" dirty="0">
                <a:latin typeface="Gill Sans Light"/>
                <a:cs typeface="Gill Sans Light"/>
              </a:rPr>
              <a:t>their mathematical activity that can be used as </a:t>
            </a:r>
            <a:r>
              <a:rPr lang="en-US" sz="1900" b="1" dirty="0">
                <a:latin typeface="Gill Sans Light"/>
                <a:cs typeface="Gill Sans Light"/>
              </a:rPr>
              <a:t>models-for </a:t>
            </a:r>
            <a:r>
              <a:rPr lang="en-US" sz="1900" dirty="0">
                <a:latin typeface="Gill Sans Light"/>
                <a:cs typeface="Gill Sans Light"/>
              </a:rPr>
              <a:t>subsequent mathematical activity</a:t>
            </a:r>
          </a:p>
          <a:p>
            <a:endParaRPr lang="en-US" dirty="0"/>
          </a:p>
        </p:txBody>
      </p:sp>
      <p:sp>
        <p:nvSpPr>
          <p:cNvPr id="4" name="Slide Number Placeholder 3"/>
          <p:cNvSpPr>
            <a:spLocks noGrp="1"/>
          </p:cNvSpPr>
          <p:nvPr>
            <p:ph type="sldNum" sz="quarter" idx="10"/>
          </p:nvPr>
        </p:nvSpPr>
        <p:spPr/>
        <p:txBody>
          <a:bodyPr/>
          <a:lstStyle/>
          <a:p>
            <a:fld id="{546B1697-1EC3-7044-9E13-EB810BCF56E3}" type="slidenum">
              <a:rPr lang="en-US" smtClean="0"/>
              <a:t>4</a:t>
            </a:fld>
            <a:endParaRPr lang="en-US"/>
          </a:p>
        </p:txBody>
      </p:sp>
    </p:spTree>
    <p:extLst>
      <p:ext uri="{BB962C8B-B14F-4D97-AF65-F5344CB8AC3E}">
        <p14:creationId xmlns:p14="http://schemas.microsoft.com/office/powerpoint/2010/main" val="119637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6425-A69F-F347-918C-A78A2442F0C9}" type="slidenum">
              <a:rPr lang="en-US" smtClean="0"/>
              <a:t>8</a:t>
            </a:fld>
            <a:endParaRPr lang="en-US"/>
          </a:p>
        </p:txBody>
      </p:sp>
    </p:spTree>
    <p:extLst>
      <p:ext uri="{BB962C8B-B14F-4D97-AF65-F5344CB8AC3E}">
        <p14:creationId xmlns:p14="http://schemas.microsoft.com/office/powerpoint/2010/main" val="4080851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began considering the overall objectives of the unit on vector spaces as they related to the course as a whole. The conceptual core principle of focus, in our view, was the idea of vector spaces as spaces that are closed under linear combinations. (We did not aim to push students to reinvent the 9-10 vector space axioms.) We considered possible levels of generality (e.g. abstract vector spaces, finite and infinite dimensional vector spaces, vector spaces other than </a:t>
            </a:r>
            <a:r>
              <a:rPr lang="en-US" dirty="0" err="1"/>
              <a:t>R^n</a:t>
            </a:r>
            <a:r>
              <a:rPr lang="en-US" dirty="0"/>
              <a:t>, </a:t>
            </a:r>
            <a:r>
              <a:rPr lang="en-US" dirty="0" err="1"/>
              <a:t>etc</a:t>
            </a:r>
            <a:r>
              <a:rPr lang="en-US" dirty="0"/>
              <a:t>) and possible corresponding contexts (e.g. Bezier curves, mathematical settings focused on questions such as whether linear combinations of two continuous functions would be continuous, etc.). After some deliberation, consideration of experientially real starting points, and of emerging recommendations (e.g. forthcoming LACSG 2.0 recommendations) that a first course NOT focus on an abstract treatment of vector spaces, we decided to focus our work on the context of null spaces and column spaces</a:t>
            </a:r>
          </a:p>
        </p:txBody>
      </p:sp>
    </p:spTree>
    <p:extLst>
      <p:ext uri="{BB962C8B-B14F-4D97-AF65-F5344CB8AC3E}">
        <p14:creationId xmlns:p14="http://schemas.microsoft.com/office/powerpoint/2010/main" val="3820543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lvl="1"/>
            <a:r>
              <a:rPr lang="en-US" dirty="0"/>
              <a:t>Task 1 could be used to formalize subspaces without tasks 2 and 3 if null and column spaces aren’t critical. (It could also be a nice way too introduce set notation)</a:t>
            </a:r>
          </a:p>
          <a:p>
            <a:pPr lvl="1"/>
            <a:r>
              <a:rPr lang="en-US" dirty="0"/>
              <a:t>COULD use task 2 in the context of systems unit (e.g. as an application to link solutions of homogeneous and non-homogeneous systems)</a:t>
            </a:r>
          </a:p>
          <a:p>
            <a:pPr lvl="1"/>
            <a:r>
              <a:rPr lang="en-US" dirty="0"/>
              <a:t>Then return to task 3 after students have seen linear transformations…?</a:t>
            </a:r>
          </a:p>
        </p:txBody>
      </p:sp>
    </p:spTree>
    <p:extLst>
      <p:ext uri="{BB962C8B-B14F-4D97-AF65-F5344CB8AC3E}">
        <p14:creationId xmlns:p14="http://schemas.microsoft.com/office/powerpoint/2010/main" val="4254739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 </a:t>
            </a:r>
          </a:p>
          <a:p>
            <a:endParaRPr lang="en-US" dirty="0"/>
          </a:p>
          <a:p>
            <a:r>
              <a:rPr lang="en-US" dirty="0"/>
              <a:t>These tasks are </a:t>
            </a:r>
            <a:r>
              <a:rPr lang="en-US" i="1" dirty="0"/>
              <a:t>substantial</a:t>
            </a:r>
            <a:r>
              <a:rPr lang="en-US" i="0" dirty="0"/>
              <a:t> – we won’t do them full justice in the next 20-25 minutes. </a:t>
            </a:r>
          </a:p>
          <a:p>
            <a:r>
              <a:rPr lang="en-US" i="0" dirty="0"/>
              <a:t>The goal here is to give you some insight into the Learning Goals &amp; Rationale, </a:t>
            </a:r>
            <a:r>
              <a:rPr lang="en-US" i="1" dirty="0"/>
              <a:t>some</a:t>
            </a:r>
            <a:r>
              <a:rPr lang="en-US" i="0" dirty="0"/>
              <a:t> student thinking, and a flavor of the implementation</a:t>
            </a:r>
          </a:p>
          <a:p>
            <a:r>
              <a:rPr lang="en-US" i="0" dirty="0"/>
              <a:t>	WE HAVE COPIES FOR YOU! </a:t>
            </a:r>
          </a:p>
          <a:p>
            <a:r>
              <a:rPr lang="en-US" i="0" dirty="0"/>
              <a:t>	Feel free to try them out, work through them, etc. and let me know if you have </a:t>
            </a:r>
            <a:r>
              <a:rPr lang="en-US" i="0"/>
              <a:t>any questions. </a:t>
            </a:r>
            <a:endParaRPr lang="en-US" dirty="0"/>
          </a:p>
        </p:txBody>
      </p:sp>
      <p:sp>
        <p:nvSpPr>
          <p:cNvPr id="4" name="Slide Number Placeholder 3"/>
          <p:cNvSpPr>
            <a:spLocks noGrp="1"/>
          </p:cNvSpPr>
          <p:nvPr>
            <p:ph type="sldNum" sz="quarter" idx="5"/>
          </p:nvPr>
        </p:nvSpPr>
        <p:spPr/>
        <p:txBody>
          <a:bodyPr/>
          <a:lstStyle/>
          <a:p>
            <a:fld id="{99046425-A69F-F347-918C-A78A2442F0C9}" type="slidenum">
              <a:rPr lang="en-US" smtClean="0"/>
              <a:t>11</a:t>
            </a:fld>
            <a:endParaRPr lang="en-US"/>
          </a:p>
        </p:txBody>
      </p:sp>
    </p:spTree>
    <p:extLst>
      <p:ext uri="{BB962C8B-B14F-4D97-AF65-F5344CB8AC3E}">
        <p14:creationId xmlns:p14="http://schemas.microsoft.com/office/powerpoint/2010/main" val="2773157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6425-A69F-F347-918C-A78A2442F0C9}" type="slidenum">
              <a:rPr lang="en-US" smtClean="0"/>
              <a:t>18</a:t>
            </a:fld>
            <a:endParaRPr lang="en-US"/>
          </a:p>
        </p:txBody>
      </p:sp>
    </p:spTree>
    <p:extLst>
      <p:ext uri="{BB962C8B-B14F-4D97-AF65-F5344CB8AC3E}">
        <p14:creationId xmlns:p14="http://schemas.microsoft.com/office/powerpoint/2010/main" val="273226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6425-A69F-F347-918C-A78A2442F0C9}" type="slidenum">
              <a:rPr lang="en-US" smtClean="0"/>
              <a:t>19</a:t>
            </a:fld>
            <a:endParaRPr lang="en-US"/>
          </a:p>
        </p:txBody>
      </p:sp>
    </p:spTree>
    <p:extLst>
      <p:ext uri="{BB962C8B-B14F-4D97-AF65-F5344CB8AC3E}">
        <p14:creationId xmlns:p14="http://schemas.microsoft.com/office/powerpoint/2010/main" val="395905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461A8-6CEB-F448-849A-225AC2163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C7780E-3242-1744-AE99-30640D611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F148F1-C001-5042-B647-B6A856BA19F9}"/>
              </a:ext>
            </a:extLst>
          </p:cNvPr>
          <p:cNvSpPr>
            <a:spLocks noGrp="1"/>
          </p:cNvSpPr>
          <p:nvPr>
            <p:ph type="dt" sz="half" idx="10"/>
          </p:nvPr>
        </p:nvSpPr>
        <p:spPr/>
        <p:txBody>
          <a:bodyPr/>
          <a:lstStyle/>
          <a:p>
            <a:fld id="{A538CE9A-130E-3C40-9183-71C42EB9781C}" type="datetimeFigureOut">
              <a:rPr lang="en-US" smtClean="0"/>
              <a:t>10/3/21</a:t>
            </a:fld>
            <a:endParaRPr lang="en-US"/>
          </a:p>
        </p:txBody>
      </p:sp>
      <p:sp>
        <p:nvSpPr>
          <p:cNvPr id="5" name="Footer Placeholder 4">
            <a:extLst>
              <a:ext uri="{FF2B5EF4-FFF2-40B4-BE49-F238E27FC236}">
                <a16:creationId xmlns:a16="http://schemas.microsoft.com/office/drawing/2014/main" id="{F4C79546-23A5-1249-8FD4-A12973D61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F00C7-DE10-FF43-9797-075468351672}"/>
              </a:ext>
            </a:extLst>
          </p:cNvPr>
          <p:cNvSpPr>
            <a:spLocks noGrp="1"/>
          </p:cNvSpPr>
          <p:nvPr>
            <p:ph type="sldNum" sz="quarter" idx="12"/>
          </p:nvPr>
        </p:nvSpPr>
        <p:spPr/>
        <p:txBody>
          <a:bodyPr/>
          <a:lstStyle/>
          <a:p>
            <a:fld id="{67021206-BAEA-B846-A3FE-B688F03A8795}" type="slidenum">
              <a:rPr lang="en-US" smtClean="0"/>
              <a:t>‹#›</a:t>
            </a:fld>
            <a:endParaRPr lang="en-US"/>
          </a:p>
        </p:txBody>
      </p:sp>
    </p:spTree>
    <p:extLst>
      <p:ext uri="{BB962C8B-B14F-4D97-AF65-F5344CB8AC3E}">
        <p14:creationId xmlns:p14="http://schemas.microsoft.com/office/powerpoint/2010/main" val="2747041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5989E-9A91-504D-BE6F-A9E9AB6FB5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FAE603-B9F1-9241-B125-958C7306C5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476887-20D5-9241-8AD3-70CD7FFDD253}"/>
              </a:ext>
            </a:extLst>
          </p:cNvPr>
          <p:cNvSpPr>
            <a:spLocks noGrp="1"/>
          </p:cNvSpPr>
          <p:nvPr>
            <p:ph type="dt" sz="half" idx="10"/>
          </p:nvPr>
        </p:nvSpPr>
        <p:spPr/>
        <p:txBody>
          <a:bodyPr/>
          <a:lstStyle/>
          <a:p>
            <a:fld id="{A538CE9A-130E-3C40-9183-71C42EB9781C}" type="datetimeFigureOut">
              <a:rPr lang="en-US" smtClean="0"/>
              <a:t>10/3/21</a:t>
            </a:fld>
            <a:endParaRPr lang="en-US"/>
          </a:p>
        </p:txBody>
      </p:sp>
      <p:sp>
        <p:nvSpPr>
          <p:cNvPr id="5" name="Footer Placeholder 4">
            <a:extLst>
              <a:ext uri="{FF2B5EF4-FFF2-40B4-BE49-F238E27FC236}">
                <a16:creationId xmlns:a16="http://schemas.microsoft.com/office/drawing/2014/main" id="{AAC12E48-9A37-E04C-B9CB-54745D4C8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3DF8-8312-914D-B52C-55D718109A6F}"/>
              </a:ext>
            </a:extLst>
          </p:cNvPr>
          <p:cNvSpPr>
            <a:spLocks noGrp="1"/>
          </p:cNvSpPr>
          <p:nvPr>
            <p:ph type="sldNum" sz="quarter" idx="12"/>
          </p:nvPr>
        </p:nvSpPr>
        <p:spPr/>
        <p:txBody>
          <a:bodyPr/>
          <a:lstStyle/>
          <a:p>
            <a:fld id="{67021206-BAEA-B846-A3FE-B688F03A8795}" type="slidenum">
              <a:rPr lang="en-US" smtClean="0"/>
              <a:t>‹#›</a:t>
            </a:fld>
            <a:endParaRPr lang="en-US"/>
          </a:p>
        </p:txBody>
      </p:sp>
    </p:spTree>
    <p:extLst>
      <p:ext uri="{BB962C8B-B14F-4D97-AF65-F5344CB8AC3E}">
        <p14:creationId xmlns:p14="http://schemas.microsoft.com/office/powerpoint/2010/main" val="3574265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E39666-DB2A-7A43-B6B0-EC44BADD3F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8E2C6E-814C-7241-83D8-4840BCA7C4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CCC53-889F-8249-B3C4-2B70592C874B}"/>
              </a:ext>
            </a:extLst>
          </p:cNvPr>
          <p:cNvSpPr>
            <a:spLocks noGrp="1"/>
          </p:cNvSpPr>
          <p:nvPr>
            <p:ph type="dt" sz="half" idx="10"/>
          </p:nvPr>
        </p:nvSpPr>
        <p:spPr/>
        <p:txBody>
          <a:bodyPr/>
          <a:lstStyle/>
          <a:p>
            <a:fld id="{A538CE9A-130E-3C40-9183-71C42EB9781C}" type="datetimeFigureOut">
              <a:rPr lang="en-US" smtClean="0"/>
              <a:t>10/3/21</a:t>
            </a:fld>
            <a:endParaRPr lang="en-US"/>
          </a:p>
        </p:txBody>
      </p:sp>
      <p:sp>
        <p:nvSpPr>
          <p:cNvPr id="5" name="Footer Placeholder 4">
            <a:extLst>
              <a:ext uri="{FF2B5EF4-FFF2-40B4-BE49-F238E27FC236}">
                <a16:creationId xmlns:a16="http://schemas.microsoft.com/office/drawing/2014/main" id="{50B68B72-D37C-3547-AF47-EFE006D2E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3FD06-1243-CF42-92AB-7341535FA2C4}"/>
              </a:ext>
            </a:extLst>
          </p:cNvPr>
          <p:cNvSpPr>
            <a:spLocks noGrp="1"/>
          </p:cNvSpPr>
          <p:nvPr>
            <p:ph type="sldNum" sz="quarter" idx="12"/>
          </p:nvPr>
        </p:nvSpPr>
        <p:spPr/>
        <p:txBody>
          <a:bodyPr/>
          <a:lstStyle/>
          <a:p>
            <a:fld id="{67021206-BAEA-B846-A3FE-B688F03A8795}" type="slidenum">
              <a:rPr lang="en-US" smtClean="0"/>
              <a:t>‹#›</a:t>
            </a:fld>
            <a:endParaRPr lang="en-US"/>
          </a:p>
        </p:txBody>
      </p:sp>
    </p:spTree>
    <p:extLst>
      <p:ext uri="{BB962C8B-B14F-4D97-AF65-F5344CB8AC3E}">
        <p14:creationId xmlns:p14="http://schemas.microsoft.com/office/powerpoint/2010/main" val="122395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A28E-9A22-FA4E-824D-3B7633AA71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E2B6BA-F9EB-104D-836F-CCB7330AF3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7AB12-B6D2-AA49-9BAF-1E24C3CBAEBF}"/>
              </a:ext>
            </a:extLst>
          </p:cNvPr>
          <p:cNvSpPr>
            <a:spLocks noGrp="1"/>
          </p:cNvSpPr>
          <p:nvPr>
            <p:ph type="dt" sz="half" idx="10"/>
          </p:nvPr>
        </p:nvSpPr>
        <p:spPr/>
        <p:txBody>
          <a:bodyPr/>
          <a:lstStyle/>
          <a:p>
            <a:fld id="{A538CE9A-130E-3C40-9183-71C42EB9781C}" type="datetimeFigureOut">
              <a:rPr lang="en-US" smtClean="0"/>
              <a:t>10/3/21</a:t>
            </a:fld>
            <a:endParaRPr lang="en-US"/>
          </a:p>
        </p:txBody>
      </p:sp>
      <p:sp>
        <p:nvSpPr>
          <p:cNvPr id="5" name="Footer Placeholder 4">
            <a:extLst>
              <a:ext uri="{FF2B5EF4-FFF2-40B4-BE49-F238E27FC236}">
                <a16:creationId xmlns:a16="http://schemas.microsoft.com/office/drawing/2014/main" id="{53B349F2-005A-9C43-8AB2-E80B3D389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DF73D-15B7-2444-BA0D-4ECC1C50B487}"/>
              </a:ext>
            </a:extLst>
          </p:cNvPr>
          <p:cNvSpPr>
            <a:spLocks noGrp="1"/>
          </p:cNvSpPr>
          <p:nvPr>
            <p:ph type="sldNum" sz="quarter" idx="12"/>
          </p:nvPr>
        </p:nvSpPr>
        <p:spPr/>
        <p:txBody>
          <a:bodyPr/>
          <a:lstStyle/>
          <a:p>
            <a:fld id="{67021206-BAEA-B846-A3FE-B688F03A8795}" type="slidenum">
              <a:rPr lang="en-US" smtClean="0"/>
              <a:t>‹#›</a:t>
            </a:fld>
            <a:endParaRPr lang="en-US"/>
          </a:p>
        </p:txBody>
      </p:sp>
    </p:spTree>
    <p:extLst>
      <p:ext uri="{BB962C8B-B14F-4D97-AF65-F5344CB8AC3E}">
        <p14:creationId xmlns:p14="http://schemas.microsoft.com/office/powerpoint/2010/main" val="2228973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098D-6CCE-BB41-BB83-79F287BA60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E53D32-2B25-F24B-AD70-C4AA89EB61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CF930F-6385-984B-A640-940967B02E4B}"/>
              </a:ext>
            </a:extLst>
          </p:cNvPr>
          <p:cNvSpPr>
            <a:spLocks noGrp="1"/>
          </p:cNvSpPr>
          <p:nvPr>
            <p:ph type="dt" sz="half" idx="10"/>
          </p:nvPr>
        </p:nvSpPr>
        <p:spPr/>
        <p:txBody>
          <a:bodyPr/>
          <a:lstStyle/>
          <a:p>
            <a:fld id="{A538CE9A-130E-3C40-9183-71C42EB9781C}" type="datetimeFigureOut">
              <a:rPr lang="en-US" smtClean="0"/>
              <a:t>10/3/21</a:t>
            </a:fld>
            <a:endParaRPr lang="en-US"/>
          </a:p>
        </p:txBody>
      </p:sp>
      <p:sp>
        <p:nvSpPr>
          <p:cNvPr id="5" name="Footer Placeholder 4">
            <a:extLst>
              <a:ext uri="{FF2B5EF4-FFF2-40B4-BE49-F238E27FC236}">
                <a16:creationId xmlns:a16="http://schemas.microsoft.com/office/drawing/2014/main" id="{B7C98A82-4411-2B40-B0FE-A677DC25C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760A4-F777-A14B-AC09-57BEDE320ABD}"/>
              </a:ext>
            </a:extLst>
          </p:cNvPr>
          <p:cNvSpPr>
            <a:spLocks noGrp="1"/>
          </p:cNvSpPr>
          <p:nvPr>
            <p:ph type="sldNum" sz="quarter" idx="12"/>
          </p:nvPr>
        </p:nvSpPr>
        <p:spPr/>
        <p:txBody>
          <a:bodyPr/>
          <a:lstStyle/>
          <a:p>
            <a:fld id="{67021206-BAEA-B846-A3FE-B688F03A8795}" type="slidenum">
              <a:rPr lang="en-US" smtClean="0"/>
              <a:t>‹#›</a:t>
            </a:fld>
            <a:endParaRPr lang="en-US"/>
          </a:p>
        </p:txBody>
      </p:sp>
    </p:spTree>
    <p:extLst>
      <p:ext uri="{BB962C8B-B14F-4D97-AF65-F5344CB8AC3E}">
        <p14:creationId xmlns:p14="http://schemas.microsoft.com/office/powerpoint/2010/main" val="37740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0F0F8-0CA7-9048-9977-95283ECBCD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5FA101-900F-B948-BA76-26FAB6C897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21783E-4525-0549-A41C-40B7684817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197E37-64B1-1546-A4FC-040C65E87030}"/>
              </a:ext>
            </a:extLst>
          </p:cNvPr>
          <p:cNvSpPr>
            <a:spLocks noGrp="1"/>
          </p:cNvSpPr>
          <p:nvPr>
            <p:ph type="dt" sz="half" idx="10"/>
          </p:nvPr>
        </p:nvSpPr>
        <p:spPr/>
        <p:txBody>
          <a:bodyPr/>
          <a:lstStyle/>
          <a:p>
            <a:fld id="{A538CE9A-130E-3C40-9183-71C42EB9781C}" type="datetimeFigureOut">
              <a:rPr lang="en-US" smtClean="0"/>
              <a:t>10/3/21</a:t>
            </a:fld>
            <a:endParaRPr lang="en-US"/>
          </a:p>
        </p:txBody>
      </p:sp>
      <p:sp>
        <p:nvSpPr>
          <p:cNvPr id="6" name="Footer Placeholder 5">
            <a:extLst>
              <a:ext uri="{FF2B5EF4-FFF2-40B4-BE49-F238E27FC236}">
                <a16:creationId xmlns:a16="http://schemas.microsoft.com/office/drawing/2014/main" id="{E3039F83-00AD-F141-91FE-11782F4E5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83DBFB-6B9B-8C4A-AE9D-4B2F81CD83FC}"/>
              </a:ext>
            </a:extLst>
          </p:cNvPr>
          <p:cNvSpPr>
            <a:spLocks noGrp="1"/>
          </p:cNvSpPr>
          <p:nvPr>
            <p:ph type="sldNum" sz="quarter" idx="12"/>
          </p:nvPr>
        </p:nvSpPr>
        <p:spPr/>
        <p:txBody>
          <a:bodyPr/>
          <a:lstStyle/>
          <a:p>
            <a:fld id="{67021206-BAEA-B846-A3FE-B688F03A8795}" type="slidenum">
              <a:rPr lang="en-US" smtClean="0"/>
              <a:t>‹#›</a:t>
            </a:fld>
            <a:endParaRPr lang="en-US"/>
          </a:p>
        </p:txBody>
      </p:sp>
    </p:spTree>
    <p:extLst>
      <p:ext uri="{BB962C8B-B14F-4D97-AF65-F5344CB8AC3E}">
        <p14:creationId xmlns:p14="http://schemas.microsoft.com/office/powerpoint/2010/main" val="670393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3CC5-F34D-9A4C-9B74-885C810CC1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19FF64-448F-3D48-8FD0-6DE2317093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1D94F0-C267-1E4A-8109-625EEFFB36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7DEB37-6871-C64A-A054-6179A0E802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2ACA25-F70F-9244-8E6C-D836FE459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745FDF-2C04-2D46-AA42-84539EE34572}"/>
              </a:ext>
            </a:extLst>
          </p:cNvPr>
          <p:cNvSpPr>
            <a:spLocks noGrp="1"/>
          </p:cNvSpPr>
          <p:nvPr>
            <p:ph type="dt" sz="half" idx="10"/>
          </p:nvPr>
        </p:nvSpPr>
        <p:spPr/>
        <p:txBody>
          <a:bodyPr/>
          <a:lstStyle/>
          <a:p>
            <a:fld id="{A538CE9A-130E-3C40-9183-71C42EB9781C}" type="datetimeFigureOut">
              <a:rPr lang="en-US" smtClean="0"/>
              <a:t>10/3/21</a:t>
            </a:fld>
            <a:endParaRPr lang="en-US"/>
          </a:p>
        </p:txBody>
      </p:sp>
      <p:sp>
        <p:nvSpPr>
          <p:cNvPr id="8" name="Footer Placeholder 7">
            <a:extLst>
              <a:ext uri="{FF2B5EF4-FFF2-40B4-BE49-F238E27FC236}">
                <a16:creationId xmlns:a16="http://schemas.microsoft.com/office/drawing/2014/main" id="{80140201-3788-DA40-BCED-D064243E3B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B39C96-577E-1A48-A4B1-2E337FBA1484}"/>
              </a:ext>
            </a:extLst>
          </p:cNvPr>
          <p:cNvSpPr>
            <a:spLocks noGrp="1"/>
          </p:cNvSpPr>
          <p:nvPr>
            <p:ph type="sldNum" sz="quarter" idx="12"/>
          </p:nvPr>
        </p:nvSpPr>
        <p:spPr/>
        <p:txBody>
          <a:bodyPr/>
          <a:lstStyle/>
          <a:p>
            <a:fld id="{67021206-BAEA-B846-A3FE-B688F03A8795}" type="slidenum">
              <a:rPr lang="en-US" smtClean="0"/>
              <a:t>‹#›</a:t>
            </a:fld>
            <a:endParaRPr lang="en-US"/>
          </a:p>
        </p:txBody>
      </p:sp>
    </p:spTree>
    <p:extLst>
      <p:ext uri="{BB962C8B-B14F-4D97-AF65-F5344CB8AC3E}">
        <p14:creationId xmlns:p14="http://schemas.microsoft.com/office/powerpoint/2010/main" val="677468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990A-96E3-C443-8934-9BCA89BC2D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1A9B11-4FFF-1F4A-91B8-BF84F07059EB}"/>
              </a:ext>
            </a:extLst>
          </p:cNvPr>
          <p:cNvSpPr>
            <a:spLocks noGrp="1"/>
          </p:cNvSpPr>
          <p:nvPr>
            <p:ph type="dt" sz="half" idx="10"/>
          </p:nvPr>
        </p:nvSpPr>
        <p:spPr/>
        <p:txBody>
          <a:bodyPr/>
          <a:lstStyle/>
          <a:p>
            <a:fld id="{A538CE9A-130E-3C40-9183-71C42EB9781C}" type="datetimeFigureOut">
              <a:rPr lang="en-US" smtClean="0"/>
              <a:t>10/3/21</a:t>
            </a:fld>
            <a:endParaRPr lang="en-US"/>
          </a:p>
        </p:txBody>
      </p:sp>
      <p:sp>
        <p:nvSpPr>
          <p:cNvPr id="4" name="Footer Placeholder 3">
            <a:extLst>
              <a:ext uri="{FF2B5EF4-FFF2-40B4-BE49-F238E27FC236}">
                <a16:creationId xmlns:a16="http://schemas.microsoft.com/office/drawing/2014/main" id="{FBAF319F-2F09-DD4D-BD4E-000218FCB2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13AAF4-D589-3146-B472-8C1542992B95}"/>
              </a:ext>
            </a:extLst>
          </p:cNvPr>
          <p:cNvSpPr>
            <a:spLocks noGrp="1"/>
          </p:cNvSpPr>
          <p:nvPr>
            <p:ph type="sldNum" sz="quarter" idx="12"/>
          </p:nvPr>
        </p:nvSpPr>
        <p:spPr/>
        <p:txBody>
          <a:bodyPr/>
          <a:lstStyle/>
          <a:p>
            <a:fld id="{67021206-BAEA-B846-A3FE-B688F03A8795}" type="slidenum">
              <a:rPr lang="en-US" smtClean="0"/>
              <a:t>‹#›</a:t>
            </a:fld>
            <a:endParaRPr lang="en-US"/>
          </a:p>
        </p:txBody>
      </p:sp>
    </p:spTree>
    <p:extLst>
      <p:ext uri="{BB962C8B-B14F-4D97-AF65-F5344CB8AC3E}">
        <p14:creationId xmlns:p14="http://schemas.microsoft.com/office/powerpoint/2010/main" val="822061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D0DE9-4DDF-F541-B9FB-7F98DEB35534}"/>
              </a:ext>
            </a:extLst>
          </p:cNvPr>
          <p:cNvSpPr>
            <a:spLocks noGrp="1"/>
          </p:cNvSpPr>
          <p:nvPr>
            <p:ph type="dt" sz="half" idx="10"/>
          </p:nvPr>
        </p:nvSpPr>
        <p:spPr/>
        <p:txBody>
          <a:bodyPr/>
          <a:lstStyle/>
          <a:p>
            <a:fld id="{A538CE9A-130E-3C40-9183-71C42EB9781C}" type="datetimeFigureOut">
              <a:rPr lang="en-US" smtClean="0"/>
              <a:t>10/3/21</a:t>
            </a:fld>
            <a:endParaRPr lang="en-US"/>
          </a:p>
        </p:txBody>
      </p:sp>
      <p:sp>
        <p:nvSpPr>
          <p:cNvPr id="3" name="Footer Placeholder 2">
            <a:extLst>
              <a:ext uri="{FF2B5EF4-FFF2-40B4-BE49-F238E27FC236}">
                <a16:creationId xmlns:a16="http://schemas.microsoft.com/office/drawing/2014/main" id="{713B05C2-5F62-FB47-84BD-C211299846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79D44-1A3F-D645-9A29-FEF7438DB12A}"/>
              </a:ext>
            </a:extLst>
          </p:cNvPr>
          <p:cNvSpPr>
            <a:spLocks noGrp="1"/>
          </p:cNvSpPr>
          <p:nvPr>
            <p:ph type="sldNum" sz="quarter" idx="12"/>
          </p:nvPr>
        </p:nvSpPr>
        <p:spPr/>
        <p:txBody>
          <a:bodyPr/>
          <a:lstStyle/>
          <a:p>
            <a:fld id="{67021206-BAEA-B846-A3FE-B688F03A8795}" type="slidenum">
              <a:rPr lang="en-US" smtClean="0"/>
              <a:t>‹#›</a:t>
            </a:fld>
            <a:endParaRPr lang="en-US"/>
          </a:p>
        </p:txBody>
      </p:sp>
    </p:spTree>
    <p:extLst>
      <p:ext uri="{BB962C8B-B14F-4D97-AF65-F5344CB8AC3E}">
        <p14:creationId xmlns:p14="http://schemas.microsoft.com/office/powerpoint/2010/main" val="130080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ED30-CF33-D443-BC79-1C3FCB4BAE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AC06BC-33D9-8E41-BA7B-FF418CC227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272C6E-2120-FF47-98F7-10BCAD968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56B6B-2DA9-1F49-B9BE-856E10DE32B7}"/>
              </a:ext>
            </a:extLst>
          </p:cNvPr>
          <p:cNvSpPr>
            <a:spLocks noGrp="1"/>
          </p:cNvSpPr>
          <p:nvPr>
            <p:ph type="dt" sz="half" idx="10"/>
          </p:nvPr>
        </p:nvSpPr>
        <p:spPr/>
        <p:txBody>
          <a:bodyPr/>
          <a:lstStyle/>
          <a:p>
            <a:fld id="{A538CE9A-130E-3C40-9183-71C42EB9781C}" type="datetimeFigureOut">
              <a:rPr lang="en-US" smtClean="0"/>
              <a:t>10/3/21</a:t>
            </a:fld>
            <a:endParaRPr lang="en-US"/>
          </a:p>
        </p:txBody>
      </p:sp>
      <p:sp>
        <p:nvSpPr>
          <p:cNvPr id="6" name="Footer Placeholder 5">
            <a:extLst>
              <a:ext uri="{FF2B5EF4-FFF2-40B4-BE49-F238E27FC236}">
                <a16:creationId xmlns:a16="http://schemas.microsoft.com/office/drawing/2014/main" id="{96D05F2D-5581-914E-9300-D297CBD2A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4D24F-C74E-5346-B73B-3886F074E909}"/>
              </a:ext>
            </a:extLst>
          </p:cNvPr>
          <p:cNvSpPr>
            <a:spLocks noGrp="1"/>
          </p:cNvSpPr>
          <p:nvPr>
            <p:ph type="sldNum" sz="quarter" idx="12"/>
          </p:nvPr>
        </p:nvSpPr>
        <p:spPr/>
        <p:txBody>
          <a:bodyPr/>
          <a:lstStyle/>
          <a:p>
            <a:fld id="{67021206-BAEA-B846-A3FE-B688F03A8795}" type="slidenum">
              <a:rPr lang="en-US" smtClean="0"/>
              <a:t>‹#›</a:t>
            </a:fld>
            <a:endParaRPr lang="en-US"/>
          </a:p>
        </p:txBody>
      </p:sp>
    </p:spTree>
    <p:extLst>
      <p:ext uri="{BB962C8B-B14F-4D97-AF65-F5344CB8AC3E}">
        <p14:creationId xmlns:p14="http://schemas.microsoft.com/office/powerpoint/2010/main" val="2391257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559B7-AED6-7B49-88AB-833CE6D1C1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431C2A-6597-4A41-A32A-ECC9F9DFA6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57ABAA-F9CA-EA48-B363-D6B9D58D1C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01913-448C-0B4E-8642-74E36919BAFA}"/>
              </a:ext>
            </a:extLst>
          </p:cNvPr>
          <p:cNvSpPr>
            <a:spLocks noGrp="1"/>
          </p:cNvSpPr>
          <p:nvPr>
            <p:ph type="dt" sz="half" idx="10"/>
          </p:nvPr>
        </p:nvSpPr>
        <p:spPr/>
        <p:txBody>
          <a:bodyPr/>
          <a:lstStyle/>
          <a:p>
            <a:fld id="{A538CE9A-130E-3C40-9183-71C42EB9781C}" type="datetimeFigureOut">
              <a:rPr lang="en-US" smtClean="0"/>
              <a:t>10/3/21</a:t>
            </a:fld>
            <a:endParaRPr lang="en-US"/>
          </a:p>
        </p:txBody>
      </p:sp>
      <p:sp>
        <p:nvSpPr>
          <p:cNvPr id="6" name="Footer Placeholder 5">
            <a:extLst>
              <a:ext uri="{FF2B5EF4-FFF2-40B4-BE49-F238E27FC236}">
                <a16:creationId xmlns:a16="http://schemas.microsoft.com/office/drawing/2014/main" id="{0A817772-3B81-E648-8E2B-59ED26374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E0608-E1D8-044A-9180-E021044C6E47}"/>
              </a:ext>
            </a:extLst>
          </p:cNvPr>
          <p:cNvSpPr>
            <a:spLocks noGrp="1"/>
          </p:cNvSpPr>
          <p:nvPr>
            <p:ph type="sldNum" sz="quarter" idx="12"/>
          </p:nvPr>
        </p:nvSpPr>
        <p:spPr/>
        <p:txBody>
          <a:bodyPr/>
          <a:lstStyle/>
          <a:p>
            <a:fld id="{67021206-BAEA-B846-A3FE-B688F03A8795}" type="slidenum">
              <a:rPr lang="en-US" smtClean="0"/>
              <a:t>‹#›</a:t>
            </a:fld>
            <a:endParaRPr lang="en-US"/>
          </a:p>
        </p:txBody>
      </p:sp>
    </p:spTree>
    <p:extLst>
      <p:ext uri="{BB962C8B-B14F-4D97-AF65-F5344CB8AC3E}">
        <p14:creationId xmlns:p14="http://schemas.microsoft.com/office/powerpoint/2010/main" val="2790815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59A186-E262-D54E-9082-4ACBC9B48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15AF42-8053-E04B-8884-AE99E6E251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BC0B7-FBB7-8B4B-B595-3DF5076A80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8CE9A-130E-3C40-9183-71C42EB9781C}" type="datetimeFigureOut">
              <a:rPr lang="en-US" smtClean="0"/>
              <a:t>10/3/21</a:t>
            </a:fld>
            <a:endParaRPr lang="en-US"/>
          </a:p>
        </p:txBody>
      </p:sp>
      <p:sp>
        <p:nvSpPr>
          <p:cNvPr id="5" name="Footer Placeholder 4">
            <a:extLst>
              <a:ext uri="{FF2B5EF4-FFF2-40B4-BE49-F238E27FC236}">
                <a16:creationId xmlns:a16="http://schemas.microsoft.com/office/drawing/2014/main" id="{5CD914B8-F5AC-2745-9C73-EBDA3F12C7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5370AE-21DA-354B-A543-782E59CFE6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21206-BAEA-B846-A3FE-B688F03A8795}" type="slidenum">
              <a:rPr lang="en-US" smtClean="0"/>
              <a:t>‹#›</a:t>
            </a:fld>
            <a:endParaRPr lang="en-US"/>
          </a:p>
        </p:txBody>
      </p:sp>
    </p:spTree>
    <p:extLst>
      <p:ext uri="{BB962C8B-B14F-4D97-AF65-F5344CB8AC3E}">
        <p14:creationId xmlns:p14="http://schemas.microsoft.com/office/powerpoint/2010/main" val="384620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8.jpg"/><Relationship Id="rId4" Type="http://schemas.microsoft.com/office/2007/relationships/hdphoto" Target="../media/hdphoto1.wdp"/><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jpg"/><Relationship Id="rId7" Type="http://schemas.openxmlformats.org/officeDocument/2006/relationships/image" Target="../media/image43.png"/><Relationship Id="rId2" Type="http://schemas.openxmlformats.org/officeDocument/2006/relationships/image" Target="../media/image41.emf"/><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hyperlink" Target="https://www.visitroanokeva.com/things-to-do/outdoor-adventure/appalachian-trail/mcafee-knob/" TargetMode="External"/><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iola.math.vt.edu/typicalday.php"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jpeg"/><Relationship Id="rId7" Type="http://schemas.openxmlformats.org/officeDocument/2006/relationships/image" Target="../media/image8.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10" Type="http://schemas.microsoft.com/office/2007/relationships/hdphoto" Target="../media/hdphoto1.wdp"/><Relationship Id="rId4" Type="http://schemas.openxmlformats.org/officeDocument/2006/relationships/image" Target="../media/image6.jpe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g"/><Relationship Id="rId3" Type="http://schemas.openxmlformats.org/officeDocument/2006/relationships/image" Target="../media/image10.png"/><Relationship Id="rId7" Type="http://schemas.openxmlformats.org/officeDocument/2006/relationships/image" Target="../media/image8.jpg"/><Relationship Id="rId12" Type="http://schemas.openxmlformats.org/officeDocument/2006/relationships/image" Target="../media/image17.jpg"/><Relationship Id="rId2" Type="http://schemas.openxmlformats.org/officeDocument/2006/relationships/notesSlide" Target="../notesSlides/notesSlide3.xml"/><Relationship Id="rId16"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12.jpg"/><Relationship Id="rId15" Type="http://schemas.openxmlformats.org/officeDocument/2006/relationships/image" Target="../media/image20.jpg"/><Relationship Id="rId10" Type="http://schemas.openxmlformats.org/officeDocument/2006/relationships/image" Target="../media/image15.jpg"/><Relationship Id="rId4" Type="http://schemas.openxmlformats.org/officeDocument/2006/relationships/image" Target="../media/image11.jpg"/><Relationship Id="rId9" Type="http://schemas.openxmlformats.org/officeDocument/2006/relationships/image" Target="../media/image14.jpg"/><Relationship Id="rId1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880FC-DEFD-0C44-AD3A-50B03D49413F}"/>
              </a:ext>
            </a:extLst>
          </p:cNvPr>
          <p:cNvSpPr>
            <a:spLocks noGrp="1"/>
          </p:cNvSpPr>
          <p:nvPr>
            <p:ph type="ctrTitle"/>
          </p:nvPr>
        </p:nvSpPr>
        <p:spPr/>
        <p:txBody>
          <a:bodyPr>
            <a:normAutofit fontScale="90000"/>
          </a:bodyPr>
          <a:lstStyle/>
          <a:p>
            <a:r>
              <a:rPr lang="en-US" b="0" i="0" u="none" strike="noStrike" dirty="0">
                <a:effectLst/>
                <a:latin typeface="Cambria" panose="02040503050406030204" pitchFamily="18" charset="0"/>
              </a:rPr>
              <a:t>Current Work in the </a:t>
            </a:r>
            <a:br>
              <a:rPr lang="en-US" b="0" i="0" u="none" strike="noStrike" dirty="0">
                <a:effectLst/>
                <a:latin typeface="Cambria" panose="02040503050406030204" pitchFamily="18" charset="0"/>
              </a:rPr>
            </a:br>
            <a:r>
              <a:rPr lang="en-US" b="0" i="0" u="none" strike="noStrike" dirty="0">
                <a:solidFill>
                  <a:srgbClr val="000000"/>
                </a:solidFill>
                <a:effectLst/>
                <a:latin typeface="Cambria" panose="02040503050406030204" pitchFamily="18" charset="0"/>
              </a:rPr>
              <a:t>Inquiry-Oriented Linear Algebra (IOLA) Project</a:t>
            </a:r>
            <a:endParaRPr lang="en-US" dirty="0">
              <a:latin typeface="Cambria" panose="02040503050406030204" pitchFamily="18" charset="0"/>
            </a:endParaRPr>
          </a:p>
        </p:txBody>
      </p:sp>
      <p:sp>
        <p:nvSpPr>
          <p:cNvPr id="5" name="Subtitle 4">
            <a:extLst>
              <a:ext uri="{FF2B5EF4-FFF2-40B4-BE49-F238E27FC236}">
                <a16:creationId xmlns:a16="http://schemas.microsoft.com/office/drawing/2014/main" id="{2499B074-F5E9-FA40-900D-E1BF03276E54}"/>
              </a:ext>
            </a:extLst>
          </p:cNvPr>
          <p:cNvSpPr>
            <a:spLocks noGrp="1"/>
          </p:cNvSpPr>
          <p:nvPr>
            <p:ph type="subTitle" idx="1"/>
          </p:nvPr>
        </p:nvSpPr>
        <p:spPr>
          <a:xfrm>
            <a:off x="1969008" y="4267200"/>
            <a:ext cx="8253984" cy="1393951"/>
          </a:xfrm>
        </p:spPr>
        <p:txBody>
          <a:bodyPr/>
          <a:lstStyle/>
          <a:p>
            <a:r>
              <a:rPr lang="en-US" dirty="0"/>
              <a:t>Dr. David Plaxco, Dr. Megan Wawro, </a:t>
            </a:r>
            <a:br>
              <a:rPr lang="en-US" dirty="0"/>
            </a:br>
            <a:r>
              <a:rPr lang="en-US" dirty="0"/>
              <a:t>Dr. Christine Andrews-Larson, Dr. Michelle Zandieh</a:t>
            </a:r>
          </a:p>
        </p:txBody>
      </p:sp>
      <p:pic>
        <p:nvPicPr>
          <p:cNvPr id="6" name="Picture 5">
            <a:extLst>
              <a:ext uri="{FF2B5EF4-FFF2-40B4-BE49-F238E27FC236}">
                <a16:creationId xmlns:a16="http://schemas.microsoft.com/office/drawing/2014/main" id="{C3B0E759-4D92-E540-AA98-462BA83762F5}"/>
              </a:ext>
            </a:extLst>
          </p:cNvPr>
          <p:cNvPicPr>
            <a:picLocks noChangeAspect="1"/>
          </p:cNvPicPr>
          <p:nvPr/>
        </p:nvPicPr>
        <p:blipFill>
          <a:blip r:embed="rId2"/>
          <a:stretch>
            <a:fillRect/>
          </a:stretch>
        </p:blipFill>
        <p:spPr>
          <a:xfrm>
            <a:off x="1" y="5326920"/>
            <a:ext cx="1524000" cy="1531080"/>
          </a:xfrm>
          <a:prstGeom prst="rect">
            <a:avLst/>
          </a:prstGeom>
        </p:spPr>
      </p:pic>
      <p:sp>
        <p:nvSpPr>
          <p:cNvPr id="9" name="TextBox 8">
            <a:extLst>
              <a:ext uri="{FF2B5EF4-FFF2-40B4-BE49-F238E27FC236}">
                <a16:creationId xmlns:a16="http://schemas.microsoft.com/office/drawing/2014/main" id="{1E567754-53A6-6747-8161-12CFDA16ED3A}"/>
              </a:ext>
            </a:extLst>
          </p:cNvPr>
          <p:cNvSpPr txBox="1"/>
          <p:nvPr/>
        </p:nvSpPr>
        <p:spPr>
          <a:xfrm>
            <a:off x="3675888" y="5998464"/>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A54499AF-D685-2443-99D8-643368452076}"/>
              </a:ext>
            </a:extLst>
          </p:cNvPr>
          <p:cNvSpPr txBox="1"/>
          <p:nvPr/>
        </p:nvSpPr>
        <p:spPr>
          <a:xfrm>
            <a:off x="1524000" y="5867898"/>
            <a:ext cx="9593943" cy="646331"/>
          </a:xfrm>
          <a:prstGeom prst="rect">
            <a:avLst/>
          </a:prstGeom>
          <a:noFill/>
        </p:spPr>
        <p:txBody>
          <a:bodyPr wrap="square" rtlCol="0">
            <a:spAutoFit/>
          </a:bodyPr>
          <a:lstStyle/>
          <a:p>
            <a:r>
              <a:rPr lang="en-US" dirty="0"/>
              <a:t>Huge thanks to NSF </a:t>
            </a:r>
          </a:p>
          <a:p>
            <a:r>
              <a:rPr lang="en-US" dirty="0"/>
              <a:t>DUE #1245673, 1245796, 1246083; DUE# 1915156, 1914841, 1914793 </a:t>
            </a:r>
          </a:p>
        </p:txBody>
      </p:sp>
      <p:sp>
        <p:nvSpPr>
          <p:cNvPr id="11" name="TextBox 10">
            <a:extLst>
              <a:ext uri="{FF2B5EF4-FFF2-40B4-BE49-F238E27FC236}">
                <a16:creationId xmlns:a16="http://schemas.microsoft.com/office/drawing/2014/main" id="{149474A2-CFF2-F24E-8974-44D336A6438C}"/>
              </a:ext>
            </a:extLst>
          </p:cNvPr>
          <p:cNvSpPr txBox="1"/>
          <p:nvPr/>
        </p:nvSpPr>
        <p:spPr>
          <a:xfrm>
            <a:off x="9136337" y="6375730"/>
            <a:ext cx="2326663" cy="276999"/>
          </a:xfrm>
          <a:prstGeom prst="rect">
            <a:avLst/>
          </a:prstGeom>
          <a:noFill/>
        </p:spPr>
        <p:txBody>
          <a:bodyPr wrap="none" rtlCol="0">
            <a:spAutoFit/>
          </a:bodyPr>
          <a:lstStyle/>
          <a:p>
            <a:pPr defTabSz="914377"/>
            <a:r>
              <a:rPr lang="en-US" sz="1200" b="1" spc="111" dirty="0">
                <a:solidFill>
                  <a:srgbClr val="2D6CA4"/>
                </a:solidFill>
                <a:latin typeface="Gill Sans"/>
                <a:cs typeface="Gill Sans"/>
              </a:rPr>
              <a:t>http://</a:t>
            </a:r>
            <a:r>
              <a:rPr lang="en-US" sz="1200" b="1" spc="111" dirty="0" err="1">
                <a:solidFill>
                  <a:srgbClr val="2D6CA4"/>
                </a:solidFill>
                <a:latin typeface="Gill Sans"/>
                <a:cs typeface="Gill Sans"/>
              </a:rPr>
              <a:t>iola.math.vt.edu</a:t>
            </a:r>
            <a:endParaRPr lang="en-US" sz="1200" b="1" spc="111" dirty="0">
              <a:solidFill>
                <a:srgbClr val="2D6CA4"/>
              </a:solidFill>
              <a:latin typeface="Gill Sans"/>
              <a:cs typeface="Gill Sans"/>
            </a:endParaRPr>
          </a:p>
        </p:txBody>
      </p:sp>
      <p:pic>
        <p:nvPicPr>
          <p:cNvPr id="12" name="Picture 11">
            <a:extLst>
              <a:ext uri="{FF2B5EF4-FFF2-40B4-BE49-F238E27FC236}">
                <a16:creationId xmlns:a16="http://schemas.microsoft.com/office/drawing/2014/main" id="{AC8101BA-6265-B849-AA6A-ECB4FF2438E6}"/>
              </a:ext>
            </a:extLst>
          </p:cNvPr>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8011"/>
                    </a14:imgEffect>
                    <a14:imgEffect>
                      <a14:saturation sat="0"/>
                    </a14:imgEffect>
                  </a14:imgLayer>
                </a14:imgProps>
              </a:ext>
              <a:ext uri="{28A0092B-C50C-407E-A947-70E740481C1C}">
                <a14:useLocalDpi xmlns:a14="http://schemas.microsoft.com/office/drawing/2010/main"/>
              </a:ext>
            </a:extLst>
          </a:blip>
          <a:stretch>
            <a:fillRect/>
          </a:stretch>
        </p:blipFill>
        <p:spPr>
          <a:xfrm>
            <a:off x="11353801" y="5924033"/>
            <a:ext cx="775737" cy="775737"/>
          </a:xfrm>
          <a:prstGeom prst="rect">
            <a:avLst/>
          </a:prstGeom>
        </p:spPr>
      </p:pic>
      <p:grpSp>
        <p:nvGrpSpPr>
          <p:cNvPr id="13" name="Google Shape;137;p3">
            <a:extLst>
              <a:ext uri="{FF2B5EF4-FFF2-40B4-BE49-F238E27FC236}">
                <a16:creationId xmlns:a16="http://schemas.microsoft.com/office/drawing/2014/main" id="{9DD28DF6-9C1A-7B4D-B3C0-D62C885C471C}"/>
              </a:ext>
            </a:extLst>
          </p:cNvPr>
          <p:cNvGrpSpPr/>
          <p:nvPr/>
        </p:nvGrpSpPr>
        <p:grpSpPr>
          <a:xfrm>
            <a:off x="222422" y="-9571"/>
            <a:ext cx="1631092" cy="1492382"/>
            <a:chOff x="222422" y="-9571"/>
            <a:chExt cx="1631092" cy="1492382"/>
          </a:xfrm>
        </p:grpSpPr>
        <p:sp>
          <p:nvSpPr>
            <p:cNvPr id="14" name="Google Shape;138;p3">
              <a:extLst>
                <a:ext uri="{FF2B5EF4-FFF2-40B4-BE49-F238E27FC236}">
                  <a16:creationId xmlns:a16="http://schemas.microsoft.com/office/drawing/2014/main" id="{3182E860-2ECC-0D45-8E57-2AA478516A40}"/>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5" name="Google Shape;139;p3">
              <a:extLst>
                <a:ext uri="{FF2B5EF4-FFF2-40B4-BE49-F238E27FC236}">
                  <a16:creationId xmlns:a16="http://schemas.microsoft.com/office/drawing/2014/main" id="{3EBADBCC-69C5-454B-99A8-6E0565DD9F9E}"/>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3975727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A3410-7F44-C442-9FEF-32BED1D0782E}"/>
              </a:ext>
            </a:extLst>
          </p:cNvPr>
          <p:cNvSpPr>
            <a:spLocks noGrp="1"/>
          </p:cNvSpPr>
          <p:nvPr>
            <p:ph type="title"/>
          </p:nvPr>
        </p:nvSpPr>
        <p:spPr/>
        <p:txBody>
          <a:bodyPr>
            <a:normAutofit/>
          </a:bodyPr>
          <a:lstStyle/>
          <a:p>
            <a:r>
              <a:rPr lang="en-US" dirty="0">
                <a:latin typeface="Cambria" panose="02040503050406030204" pitchFamily="18" charset="0"/>
              </a:rPr>
              <a:t>The subspaces* instructional unit:</a:t>
            </a:r>
            <a:br>
              <a:rPr lang="en-US" dirty="0">
                <a:latin typeface="Cambria" panose="02040503050406030204" pitchFamily="18" charset="0"/>
              </a:rPr>
            </a:br>
            <a:r>
              <a:rPr lang="en-US" sz="1733" dirty="0">
                <a:latin typeface="Cambria" panose="02040503050406030204" pitchFamily="18" charset="0"/>
              </a:rPr>
              <a:t>*Beta version!</a:t>
            </a:r>
          </a:p>
        </p:txBody>
      </p:sp>
      <p:sp>
        <p:nvSpPr>
          <p:cNvPr id="4" name="Text Placeholder 3">
            <a:extLst>
              <a:ext uri="{FF2B5EF4-FFF2-40B4-BE49-F238E27FC236}">
                <a16:creationId xmlns:a16="http://schemas.microsoft.com/office/drawing/2014/main" id="{120AE1E0-275B-4F4E-947F-E5D0C8B0EA38}"/>
              </a:ext>
            </a:extLst>
          </p:cNvPr>
          <p:cNvSpPr>
            <a:spLocks noGrp="1"/>
          </p:cNvSpPr>
          <p:nvPr>
            <p:ph type="body" idx="2"/>
          </p:nvPr>
        </p:nvSpPr>
        <p:spPr>
          <a:xfrm>
            <a:off x="637255" y="2129019"/>
            <a:ext cx="5157787" cy="3684588"/>
          </a:xfrm>
          <a:solidFill>
            <a:srgbClr val="F1AD4E">
              <a:alpha val="50196"/>
            </a:srgbClr>
          </a:solidFill>
          <a:ln w="28575">
            <a:solidFill>
              <a:schemeClr val="tx1"/>
            </a:solidFill>
          </a:ln>
        </p:spPr>
        <p:txBody>
          <a:bodyPr anchor="ctr" anchorCtr="0">
            <a:normAutofit/>
          </a:bodyPr>
          <a:lstStyle/>
          <a:p>
            <a:pPr marL="0" indent="0" algn="ctr">
              <a:buNone/>
            </a:pPr>
            <a:r>
              <a:rPr lang="en-US" sz="2000" b="1" dirty="0"/>
              <a:t>Common Prior Knowledge</a:t>
            </a:r>
          </a:p>
          <a:p>
            <a:r>
              <a:rPr lang="en-US" sz="2000" dirty="0"/>
              <a:t>Set notation (instructor can introduce in task 1 if needed)</a:t>
            </a:r>
          </a:p>
          <a:p>
            <a:r>
              <a:rPr lang="en-US" sz="2000" dirty="0"/>
              <a:t>Span, linear combinations of vectors (helpful for task 1)</a:t>
            </a:r>
          </a:p>
          <a:p>
            <a:r>
              <a:rPr lang="en-US" sz="2000" dirty="0"/>
              <a:t>Solving systems using substitution, elimination, and RREF (needed for Task 2)</a:t>
            </a:r>
          </a:p>
          <a:p>
            <a:r>
              <a:rPr lang="en-US" sz="2000" dirty="0"/>
              <a:t>Matrices as Linear Transformations (needed for Task 2)</a:t>
            </a:r>
          </a:p>
        </p:txBody>
      </p:sp>
      <p:sp>
        <p:nvSpPr>
          <p:cNvPr id="6" name="Text Placeholder 5">
            <a:extLst>
              <a:ext uri="{FF2B5EF4-FFF2-40B4-BE49-F238E27FC236}">
                <a16:creationId xmlns:a16="http://schemas.microsoft.com/office/drawing/2014/main" id="{38F9DD6C-4B5A-BA45-B21D-86DE6FF61B4E}"/>
              </a:ext>
            </a:extLst>
          </p:cNvPr>
          <p:cNvSpPr>
            <a:spLocks noGrp="1"/>
          </p:cNvSpPr>
          <p:nvPr>
            <p:ph type="body" idx="4"/>
          </p:nvPr>
        </p:nvSpPr>
        <p:spPr>
          <a:xfrm>
            <a:off x="6488399" y="2129019"/>
            <a:ext cx="5183188" cy="3684588"/>
          </a:xfrm>
          <a:solidFill>
            <a:srgbClr val="5D9CD0">
              <a:alpha val="50196"/>
            </a:srgbClr>
          </a:solidFill>
          <a:ln w="28575">
            <a:solidFill>
              <a:schemeClr val="tx1"/>
            </a:solidFill>
          </a:ln>
        </p:spPr>
        <p:txBody>
          <a:bodyPr anchor="ctr" anchorCtr="0">
            <a:normAutofit/>
          </a:bodyPr>
          <a:lstStyle/>
          <a:p>
            <a:pPr marL="0" indent="0" algn="ctr">
              <a:buNone/>
            </a:pPr>
            <a:r>
              <a:rPr lang="en-US" sz="2000" b="1" dirty="0"/>
              <a:t>Key Topics Addressed</a:t>
            </a:r>
            <a:endParaRPr lang="en-US" sz="2000" b="1" dirty="0">
              <a:solidFill>
                <a:schemeClr val="tx1"/>
              </a:solidFill>
            </a:endParaRPr>
          </a:p>
          <a:p>
            <a:r>
              <a:rPr lang="en-US" sz="2000" dirty="0">
                <a:solidFill>
                  <a:schemeClr val="tx1"/>
                </a:solidFill>
              </a:rPr>
              <a:t>Task 1: Closure (of “inputs”)</a:t>
            </a:r>
          </a:p>
          <a:p>
            <a:r>
              <a:rPr lang="en-US" sz="2000" dirty="0">
                <a:solidFill>
                  <a:schemeClr val="tx1"/>
                </a:solidFill>
              </a:rPr>
              <a:t>Task 2: Correspondence between (“input/output”) vectors</a:t>
            </a:r>
          </a:p>
          <a:p>
            <a:r>
              <a:rPr lang="en-US" sz="2000" dirty="0">
                <a:solidFill>
                  <a:schemeClr val="tx1"/>
                </a:solidFill>
              </a:rPr>
              <a:t>Task 3: Null spaces as type of closed “input” spaces and column spaces as type of closed “output” spaces</a:t>
            </a:r>
          </a:p>
          <a:p>
            <a:endParaRPr lang="en-US" sz="2000" dirty="0"/>
          </a:p>
          <a:p>
            <a:endParaRPr lang="en-US" sz="2000" dirty="0">
              <a:solidFill>
                <a:schemeClr val="tx1"/>
              </a:solidFill>
            </a:endParaRPr>
          </a:p>
        </p:txBody>
      </p:sp>
      <p:grpSp>
        <p:nvGrpSpPr>
          <p:cNvPr id="7" name="Google Shape;137;p3">
            <a:extLst>
              <a:ext uri="{FF2B5EF4-FFF2-40B4-BE49-F238E27FC236}">
                <a16:creationId xmlns:a16="http://schemas.microsoft.com/office/drawing/2014/main" id="{210BFEEF-72C0-044A-A6ED-FA2487745029}"/>
              </a:ext>
            </a:extLst>
          </p:cNvPr>
          <p:cNvGrpSpPr/>
          <p:nvPr/>
        </p:nvGrpSpPr>
        <p:grpSpPr>
          <a:xfrm>
            <a:off x="222422" y="-9571"/>
            <a:ext cx="1631092" cy="1492382"/>
            <a:chOff x="222422" y="-9571"/>
            <a:chExt cx="1631092" cy="1492382"/>
          </a:xfrm>
        </p:grpSpPr>
        <p:sp>
          <p:nvSpPr>
            <p:cNvPr id="8" name="Google Shape;138;p3">
              <a:extLst>
                <a:ext uri="{FF2B5EF4-FFF2-40B4-BE49-F238E27FC236}">
                  <a16:creationId xmlns:a16="http://schemas.microsoft.com/office/drawing/2014/main" id="{7CAF6114-5BF4-4D48-8676-71439B85D369}"/>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9" name="Google Shape;139;p3">
              <a:extLst>
                <a:ext uri="{FF2B5EF4-FFF2-40B4-BE49-F238E27FC236}">
                  <a16:creationId xmlns:a16="http://schemas.microsoft.com/office/drawing/2014/main" id="{CDCDC4B0-E037-B741-8EA5-D13891904370}"/>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1960519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5D7760-2517-964B-9450-27A86EEFD9A1}"/>
              </a:ext>
            </a:extLst>
          </p:cNvPr>
          <p:cNvSpPr>
            <a:spLocks noGrp="1"/>
          </p:cNvSpPr>
          <p:nvPr>
            <p:ph type="title"/>
          </p:nvPr>
        </p:nvSpPr>
        <p:spPr/>
        <p:txBody>
          <a:bodyPr/>
          <a:lstStyle/>
          <a:p>
            <a:r>
              <a:rPr lang="en-US" dirty="0">
                <a:latin typeface="Cambria" panose="02040503050406030204" pitchFamily="18" charset="0"/>
              </a:rPr>
              <a:t>Problem Setting</a:t>
            </a:r>
          </a:p>
        </p:txBody>
      </p:sp>
      <p:pic>
        <p:nvPicPr>
          <p:cNvPr id="4" name="image3.png">
            <a:extLst>
              <a:ext uri="{FF2B5EF4-FFF2-40B4-BE49-F238E27FC236}">
                <a16:creationId xmlns:a16="http://schemas.microsoft.com/office/drawing/2014/main" id="{60673BCD-96E5-FA49-81AA-EEBA6A3010CC}"/>
              </a:ext>
            </a:extLst>
          </p:cNvPr>
          <p:cNvPicPr>
            <a:picLocks noGrp="1"/>
          </p:cNvPicPr>
          <p:nvPr>
            <p:ph sz="half" idx="1"/>
          </p:nvPr>
        </p:nvPicPr>
        <p:blipFill>
          <a:blip r:embed="rId3"/>
          <a:stretch>
            <a:fillRect/>
          </a:stretch>
        </p:blipFill>
        <p:spPr>
          <a:xfrm>
            <a:off x="651570" y="1509101"/>
            <a:ext cx="5116184" cy="5079745"/>
          </a:xfrm>
          <a:prstGeom prst="rect">
            <a:avLst/>
          </a:prstGeom>
          <a:ln/>
        </p:spPr>
      </p:pic>
      <p:sp>
        <p:nvSpPr>
          <p:cNvPr id="9" name="Content Placeholder 8">
            <a:extLst>
              <a:ext uri="{FF2B5EF4-FFF2-40B4-BE49-F238E27FC236}">
                <a16:creationId xmlns:a16="http://schemas.microsoft.com/office/drawing/2014/main" id="{13198B49-FCF9-994E-812D-832E187642B7}"/>
              </a:ext>
            </a:extLst>
          </p:cNvPr>
          <p:cNvSpPr>
            <a:spLocks noGrp="1"/>
          </p:cNvSpPr>
          <p:nvPr>
            <p:ph sz="half" idx="2"/>
          </p:nvPr>
        </p:nvSpPr>
        <p:spPr>
          <a:xfrm>
            <a:off x="5957889" y="1825625"/>
            <a:ext cx="5835526" cy="4351338"/>
          </a:xfrm>
        </p:spPr>
        <p:txBody>
          <a:bodyPr anchor="ctr" anchorCtr="0">
            <a:normAutofit fontScale="62500" lnSpcReduction="20000"/>
          </a:bodyPr>
          <a:lstStyle/>
          <a:p>
            <a:pPr marL="0" indent="0">
              <a:lnSpc>
                <a:spcPct val="140000"/>
              </a:lnSpc>
              <a:spcBef>
                <a:spcPts val="0"/>
              </a:spcBef>
              <a:buNone/>
            </a:pPr>
            <a:r>
              <a:rPr lang="en-US" dirty="0"/>
              <a:t>The hallways in one wing of Ida B. Wells High School were changed to one-way corridors to promote social distancing during a pandemic (red arrows in the diagram). These hallways connect classrooms A-D (the Art room, Biology lab, Civics room, and Drama room) as shown in the diagram. Each hall has a security camera that allows Principal McDaniel to monitor student movement through the hallways (cameras 1-5, as shown in the diagram). As a further precaution, each wing is isolated from the rest, so the students in a wing stay within that wing and no students from any other part of the school will enter the west wing.</a:t>
            </a:r>
          </a:p>
        </p:txBody>
      </p:sp>
      <p:grpSp>
        <p:nvGrpSpPr>
          <p:cNvPr id="20" name="Google Shape;137;p3">
            <a:extLst>
              <a:ext uri="{FF2B5EF4-FFF2-40B4-BE49-F238E27FC236}">
                <a16:creationId xmlns:a16="http://schemas.microsoft.com/office/drawing/2014/main" id="{EE2FE319-9168-C648-9BCD-4F43983A1C2B}"/>
              </a:ext>
            </a:extLst>
          </p:cNvPr>
          <p:cNvGrpSpPr/>
          <p:nvPr/>
        </p:nvGrpSpPr>
        <p:grpSpPr>
          <a:xfrm>
            <a:off x="222422" y="-9571"/>
            <a:ext cx="1631092" cy="1492382"/>
            <a:chOff x="222422" y="-9571"/>
            <a:chExt cx="1631092" cy="1492382"/>
          </a:xfrm>
        </p:grpSpPr>
        <p:sp>
          <p:nvSpPr>
            <p:cNvPr id="21" name="Google Shape;138;p3">
              <a:extLst>
                <a:ext uri="{FF2B5EF4-FFF2-40B4-BE49-F238E27FC236}">
                  <a16:creationId xmlns:a16="http://schemas.microsoft.com/office/drawing/2014/main" id="{35D94ECB-075D-754F-BB76-41384879668F}"/>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22" name="Google Shape;139;p3">
              <a:extLst>
                <a:ext uri="{FF2B5EF4-FFF2-40B4-BE49-F238E27FC236}">
                  <a16:creationId xmlns:a16="http://schemas.microsoft.com/office/drawing/2014/main" id="{5A1A0AD0-5B91-3A40-B5D4-9CAEF66A7368}"/>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52105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B9F31-0E3D-FA41-9E8D-36ADBEDD1607}"/>
              </a:ext>
            </a:extLst>
          </p:cNvPr>
          <p:cNvSpPr>
            <a:spLocks noGrp="1"/>
          </p:cNvSpPr>
          <p:nvPr>
            <p:ph type="title"/>
          </p:nvPr>
        </p:nvSpPr>
        <p:spPr/>
        <p:txBody>
          <a:bodyPr>
            <a:normAutofit/>
          </a:bodyPr>
          <a:lstStyle/>
          <a:p>
            <a:r>
              <a:rPr lang="en-US" dirty="0">
                <a:latin typeface="Cambria" panose="02040503050406030204" pitchFamily="18" charset="0"/>
              </a:rPr>
              <a:t>Scenario One: Creating a System to Help Organize and Track Movement</a:t>
            </a:r>
          </a:p>
        </p:txBody>
      </p:sp>
      <p:pic>
        <p:nvPicPr>
          <p:cNvPr id="5" name="Picture 4" descr="A picture containing diagram&#10;&#10;Description automatically generated">
            <a:extLst>
              <a:ext uri="{FF2B5EF4-FFF2-40B4-BE49-F238E27FC236}">
                <a16:creationId xmlns:a16="http://schemas.microsoft.com/office/drawing/2014/main" id="{8E2E5B33-1E4D-4448-BF53-D15D3E5BC46E}"/>
              </a:ext>
            </a:extLst>
          </p:cNvPr>
          <p:cNvPicPr>
            <a:picLocks noChangeAspect="1"/>
          </p:cNvPicPr>
          <p:nvPr/>
        </p:nvPicPr>
        <p:blipFill>
          <a:blip r:embed="rId2"/>
          <a:stretch>
            <a:fillRect/>
          </a:stretch>
        </p:blipFill>
        <p:spPr>
          <a:xfrm>
            <a:off x="9335642" y="5076092"/>
            <a:ext cx="1179958" cy="1667096"/>
          </a:xfrm>
          <a:prstGeom prst="rect">
            <a:avLst/>
          </a:prstGeom>
        </p:spPr>
      </p:pic>
      <p:sp>
        <p:nvSpPr>
          <p:cNvPr id="3" name="Content Placeholder 2">
            <a:extLst>
              <a:ext uri="{FF2B5EF4-FFF2-40B4-BE49-F238E27FC236}">
                <a16:creationId xmlns:a16="http://schemas.microsoft.com/office/drawing/2014/main" id="{38197B9A-2702-0740-9979-B68917BDCB8A}"/>
              </a:ext>
            </a:extLst>
          </p:cNvPr>
          <p:cNvSpPr>
            <a:spLocks noGrp="1"/>
          </p:cNvSpPr>
          <p:nvPr>
            <p:ph idx="1"/>
          </p:nvPr>
        </p:nvSpPr>
        <p:spPr>
          <a:xfrm>
            <a:off x="838200" y="1825625"/>
            <a:ext cx="9032631" cy="4351338"/>
          </a:xfrm>
        </p:spPr>
        <p:txBody>
          <a:bodyPr anchor="ctr" anchorCtr="0">
            <a:normAutofit fontScale="85000" lnSpcReduction="10000"/>
          </a:bodyPr>
          <a:lstStyle/>
          <a:p>
            <a:pPr marL="0" indent="0">
              <a:lnSpc>
                <a:spcPct val="120000"/>
              </a:lnSpc>
              <a:spcBef>
                <a:spcPts val="0"/>
              </a:spcBef>
              <a:buNone/>
            </a:pPr>
            <a:r>
              <a:rPr lang="en-US" dirty="0"/>
              <a:t>Before the school year starts, Principal McDaniel goes into the school when it is empty to spend a day learning how to use data from the camera system. Her daughter Ella comes with her, and she asks Ella to help her test the system by walking between rooms – so long as she stays in the building and follows the one-way hallway rules. Ella decides to start in the Art room, passes Camera 1 (C1) as she walks from the Art room toward the Biology lab, and then continues walking past Camera 2 (C2) as she walks from the Biology lab to the Civics room. Afterwards, Principal McDaniel sees that the camera system has recorded the number of people who walked by each camera with the vector:</a:t>
            </a:r>
          </a:p>
        </p:txBody>
      </p:sp>
      <p:pic>
        <p:nvPicPr>
          <p:cNvPr id="6" name="image3.png">
            <a:extLst>
              <a:ext uri="{FF2B5EF4-FFF2-40B4-BE49-F238E27FC236}">
                <a16:creationId xmlns:a16="http://schemas.microsoft.com/office/drawing/2014/main" id="{08D9AFC8-184A-3343-8302-171EB621D96E}"/>
              </a:ext>
            </a:extLst>
          </p:cNvPr>
          <p:cNvPicPr>
            <a:picLocks/>
          </p:cNvPicPr>
          <p:nvPr/>
        </p:nvPicPr>
        <p:blipFill>
          <a:blip r:embed="rId3"/>
          <a:stretch>
            <a:fillRect/>
          </a:stretch>
        </p:blipFill>
        <p:spPr>
          <a:xfrm>
            <a:off x="9925621" y="1825625"/>
            <a:ext cx="1904275" cy="1890712"/>
          </a:xfrm>
          <a:prstGeom prst="rect">
            <a:avLst/>
          </a:prstGeom>
          <a:ln/>
        </p:spPr>
      </p:pic>
      <p:pic>
        <p:nvPicPr>
          <p:cNvPr id="14" name="Graphic 13" descr="Walk with solid fill">
            <a:extLst>
              <a:ext uri="{FF2B5EF4-FFF2-40B4-BE49-F238E27FC236}">
                <a16:creationId xmlns:a16="http://schemas.microsoft.com/office/drawing/2014/main" id="{EC7C5DB6-CDE2-A543-B4F6-4185185D9D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1412" y="3050443"/>
            <a:ext cx="484188" cy="484188"/>
          </a:xfrm>
          <a:prstGeom prst="rect">
            <a:avLst/>
          </a:prstGeom>
        </p:spPr>
      </p:pic>
      <p:grpSp>
        <p:nvGrpSpPr>
          <p:cNvPr id="15" name="Google Shape;137;p3">
            <a:extLst>
              <a:ext uri="{FF2B5EF4-FFF2-40B4-BE49-F238E27FC236}">
                <a16:creationId xmlns:a16="http://schemas.microsoft.com/office/drawing/2014/main" id="{4D7E287D-8225-2649-80A3-F414D70E66CF}"/>
              </a:ext>
            </a:extLst>
          </p:cNvPr>
          <p:cNvGrpSpPr/>
          <p:nvPr/>
        </p:nvGrpSpPr>
        <p:grpSpPr>
          <a:xfrm>
            <a:off x="222422" y="-9571"/>
            <a:ext cx="1631092" cy="1492382"/>
            <a:chOff x="222422" y="-9571"/>
            <a:chExt cx="1631092" cy="1492382"/>
          </a:xfrm>
        </p:grpSpPr>
        <p:sp>
          <p:nvSpPr>
            <p:cNvPr id="16" name="Google Shape;138;p3">
              <a:extLst>
                <a:ext uri="{FF2B5EF4-FFF2-40B4-BE49-F238E27FC236}">
                  <a16:creationId xmlns:a16="http://schemas.microsoft.com/office/drawing/2014/main" id="{9DEC48C3-9685-CE49-870C-363F6334DDBB}"/>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7" name="Google Shape;139;p3">
              <a:extLst>
                <a:ext uri="{FF2B5EF4-FFF2-40B4-BE49-F238E27FC236}">
                  <a16:creationId xmlns:a16="http://schemas.microsoft.com/office/drawing/2014/main" id="{89836B21-0774-AF4B-8165-992B4214A65C}"/>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36978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039 -2.59259E-6 C -0.00104 -0.0456 -0.00261 -0.0912 0.00013 -0.11458 C 0.00273 -0.13819 0.00221 -0.13703 0.01693 -0.1419 C 0.03151 -0.14629 0.06002 -0.14444 0.08867 -0.14236 " pathEditMode="relative" rAng="0" ptsTypes="AAAA">
                                      <p:cBhvr>
                                        <p:cTn id="10" dur="5000" fill="hold"/>
                                        <p:tgtEl>
                                          <p:spTgt spid="14"/>
                                        </p:tgtEl>
                                        <p:attrNameLst>
                                          <p:attrName>ppt_x</p:attrName>
                                          <p:attrName>ppt_y</p:attrName>
                                        </p:attrNameLst>
                                      </p:cBhvr>
                                      <p:rCtr x="4323" y="-7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B9F31-0E3D-FA41-9E8D-36ADBEDD1607}"/>
              </a:ext>
            </a:extLst>
          </p:cNvPr>
          <p:cNvSpPr>
            <a:spLocks noGrp="1"/>
          </p:cNvSpPr>
          <p:nvPr>
            <p:ph type="title"/>
          </p:nvPr>
        </p:nvSpPr>
        <p:spPr/>
        <p:txBody>
          <a:bodyPr>
            <a:normAutofit/>
          </a:bodyPr>
          <a:lstStyle/>
          <a:p>
            <a:r>
              <a:rPr lang="en-US" dirty="0">
                <a:latin typeface="Cambria" panose="02040503050406030204" pitchFamily="18" charset="0"/>
              </a:rPr>
              <a:t>Scenario One: Creating a System to Help Organize and Track Movement</a:t>
            </a:r>
          </a:p>
        </p:txBody>
      </p:sp>
      <p:pic>
        <p:nvPicPr>
          <p:cNvPr id="5" name="Picture 4" descr="A picture containing diagram&#10;&#10;Description automatically generated">
            <a:extLst>
              <a:ext uri="{FF2B5EF4-FFF2-40B4-BE49-F238E27FC236}">
                <a16:creationId xmlns:a16="http://schemas.microsoft.com/office/drawing/2014/main" id="{8E2E5B33-1E4D-4448-BF53-D15D3E5BC46E}"/>
              </a:ext>
            </a:extLst>
          </p:cNvPr>
          <p:cNvPicPr>
            <a:picLocks noChangeAspect="1"/>
          </p:cNvPicPr>
          <p:nvPr/>
        </p:nvPicPr>
        <p:blipFill>
          <a:blip r:embed="rId2"/>
          <a:stretch>
            <a:fillRect/>
          </a:stretch>
        </p:blipFill>
        <p:spPr>
          <a:xfrm>
            <a:off x="9335642" y="5076092"/>
            <a:ext cx="1179958" cy="1667096"/>
          </a:xfrm>
          <a:prstGeom prst="rect">
            <a:avLst/>
          </a:prstGeom>
        </p:spPr>
      </p:pic>
      <p:sp>
        <p:nvSpPr>
          <p:cNvPr id="3" name="Content Placeholder 2">
            <a:extLst>
              <a:ext uri="{FF2B5EF4-FFF2-40B4-BE49-F238E27FC236}">
                <a16:creationId xmlns:a16="http://schemas.microsoft.com/office/drawing/2014/main" id="{38197B9A-2702-0740-9979-B68917BDCB8A}"/>
              </a:ext>
            </a:extLst>
          </p:cNvPr>
          <p:cNvSpPr>
            <a:spLocks noGrp="1"/>
          </p:cNvSpPr>
          <p:nvPr>
            <p:ph idx="1"/>
          </p:nvPr>
        </p:nvSpPr>
        <p:spPr>
          <a:xfrm>
            <a:off x="838200" y="1825625"/>
            <a:ext cx="9032631" cy="4351338"/>
          </a:xfrm>
        </p:spPr>
        <p:txBody>
          <a:bodyPr anchor="ctr" anchorCtr="0">
            <a:normAutofit fontScale="85000" lnSpcReduction="10000"/>
          </a:bodyPr>
          <a:lstStyle/>
          <a:p>
            <a:pPr marL="0" indent="0">
              <a:lnSpc>
                <a:spcPct val="120000"/>
              </a:lnSpc>
              <a:spcBef>
                <a:spcPts val="0"/>
              </a:spcBef>
              <a:buNone/>
            </a:pPr>
            <a:r>
              <a:rPr lang="en-US" dirty="0"/>
              <a:t>Before the school year starts, Principal McDaniel goes into the school when it is empty to spend a day learning how to use data from the camera system. Her daughter Ella comes with her, and she asks Ella to help her test the system by walking between rooms – so long as she stays in the building and follows the one-way hallway rules. Ella decides to start in the Art room, passes Camera 1 (C1) as she walks from the Art room toward the Biology lab, and then continues walking past Camera 2 (C2) as she walks from the Biology lab to the Civics room. Afterwards, Principal McDaniel sees that the camera system has recorded the number of people who walked by each camera with the vector:</a:t>
            </a:r>
          </a:p>
        </p:txBody>
      </p:sp>
      <p:grpSp>
        <p:nvGrpSpPr>
          <p:cNvPr id="4" name="Group 3">
            <a:extLst>
              <a:ext uri="{FF2B5EF4-FFF2-40B4-BE49-F238E27FC236}">
                <a16:creationId xmlns:a16="http://schemas.microsoft.com/office/drawing/2014/main" id="{27C5E3DB-5633-9C4A-87D3-8FBAF2AAED6B}"/>
              </a:ext>
            </a:extLst>
          </p:cNvPr>
          <p:cNvGrpSpPr/>
          <p:nvPr/>
        </p:nvGrpSpPr>
        <p:grpSpPr>
          <a:xfrm>
            <a:off x="9925621" y="1825625"/>
            <a:ext cx="1904275" cy="1890712"/>
            <a:chOff x="9925621" y="1825625"/>
            <a:chExt cx="1904275" cy="1890712"/>
          </a:xfrm>
        </p:grpSpPr>
        <p:pic>
          <p:nvPicPr>
            <p:cNvPr id="6" name="image3.png">
              <a:extLst>
                <a:ext uri="{FF2B5EF4-FFF2-40B4-BE49-F238E27FC236}">
                  <a16:creationId xmlns:a16="http://schemas.microsoft.com/office/drawing/2014/main" id="{08D9AFC8-184A-3343-8302-171EB621D96E}"/>
                </a:ext>
              </a:extLst>
            </p:cNvPr>
            <p:cNvPicPr>
              <a:picLocks/>
            </p:cNvPicPr>
            <p:nvPr/>
          </p:nvPicPr>
          <p:blipFill>
            <a:blip r:embed="rId3"/>
            <a:stretch>
              <a:fillRect/>
            </a:stretch>
          </p:blipFill>
          <p:spPr>
            <a:xfrm>
              <a:off x="9925621" y="1825625"/>
              <a:ext cx="1904275" cy="1890712"/>
            </a:xfrm>
            <a:prstGeom prst="rect">
              <a:avLst/>
            </a:prstGeom>
            <a:ln/>
          </p:spPr>
        </p:pic>
        <p:pic>
          <p:nvPicPr>
            <p:cNvPr id="14" name="Graphic 13" descr="Walk with solid fill">
              <a:extLst>
                <a:ext uri="{FF2B5EF4-FFF2-40B4-BE49-F238E27FC236}">
                  <a16:creationId xmlns:a16="http://schemas.microsoft.com/office/drawing/2014/main" id="{EC7C5DB6-CDE2-A543-B4F6-4185185D9D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6469" y="2070532"/>
              <a:ext cx="484188" cy="484188"/>
            </a:xfrm>
            <a:prstGeom prst="rect">
              <a:avLst/>
            </a:prstGeom>
          </p:spPr>
        </p:pic>
      </p:grpSp>
      <p:grpSp>
        <p:nvGrpSpPr>
          <p:cNvPr id="15" name="Google Shape;137;p3">
            <a:extLst>
              <a:ext uri="{FF2B5EF4-FFF2-40B4-BE49-F238E27FC236}">
                <a16:creationId xmlns:a16="http://schemas.microsoft.com/office/drawing/2014/main" id="{4D7E287D-8225-2649-80A3-F414D70E66CF}"/>
              </a:ext>
            </a:extLst>
          </p:cNvPr>
          <p:cNvGrpSpPr/>
          <p:nvPr/>
        </p:nvGrpSpPr>
        <p:grpSpPr>
          <a:xfrm>
            <a:off x="222422" y="-9571"/>
            <a:ext cx="1631092" cy="1492382"/>
            <a:chOff x="222422" y="-9571"/>
            <a:chExt cx="1631092" cy="1492382"/>
          </a:xfrm>
        </p:grpSpPr>
        <p:sp>
          <p:nvSpPr>
            <p:cNvPr id="16" name="Google Shape;138;p3">
              <a:extLst>
                <a:ext uri="{FF2B5EF4-FFF2-40B4-BE49-F238E27FC236}">
                  <a16:creationId xmlns:a16="http://schemas.microsoft.com/office/drawing/2014/main" id="{9DEC48C3-9685-CE49-870C-363F6334DDBB}"/>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7" name="Google Shape;139;p3">
              <a:extLst>
                <a:ext uri="{FF2B5EF4-FFF2-40B4-BE49-F238E27FC236}">
                  <a16:creationId xmlns:a16="http://schemas.microsoft.com/office/drawing/2014/main" id="{89836B21-0774-AF4B-8165-992B4214A65C}"/>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260018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0.00078 -0.00186 L -0.56875 0.21064 " pathEditMode="relative" ptsTypes="AA">
                                      <p:cBhvr>
                                        <p:cTn id="9" dur="2000" fill="hold"/>
                                        <p:tgtEl>
                                          <p:spTgt spid="4"/>
                                        </p:tgtEl>
                                        <p:attrNameLst>
                                          <p:attrName>ppt_x</p:attrName>
                                          <p:attrName>ppt_y</p:attrName>
                                        </p:attrNameLst>
                                      </p:cBhvr>
                                    </p:animMotion>
                                  </p:childTnLst>
                                </p:cTn>
                              </p:par>
                              <p:par>
                                <p:cTn id="10" presetID="6" presetClass="emph" presetSubtype="0" accel="50000" decel="50000" fill="hold" nodeType="withEffect">
                                  <p:stCondLst>
                                    <p:cond delay="0"/>
                                  </p:stCondLst>
                                  <p:childTnLst>
                                    <p:animScale>
                                      <p:cBhvr>
                                        <p:cTn id="11" dur="2000" fill="hold"/>
                                        <p:tgtEl>
                                          <p:spTgt spid="4"/>
                                        </p:tgtEl>
                                      </p:cBhvr>
                                      <p:by x="225000" y="2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3.png">
            <a:extLst>
              <a:ext uri="{FF2B5EF4-FFF2-40B4-BE49-F238E27FC236}">
                <a16:creationId xmlns:a16="http://schemas.microsoft.com/office/drawing/2014/main" id="{3DA11FE4-9068-AA41-B073-96F540FEED29}"/>
              </a:ext>
            </a:extLst>
          </p:cNvPr>
          <p:cNvPicPr>
            <a:picLocks/>
          </p:cNvPicPr>
          <p:nvPr/>
        </p:nvPicPr>
        <p:blipFill>
          <a:blip r:embed="rId2"/>
          <a:stretch>
            <a:fillRect/>
          </a:stretch>
        </p:blipFill>
        <p:spPr>
          <a:xfrm>
            <a:off x="1814513" y="2081220"/>
            <a:ext cx="4291657" cy="4261092"/>
          </a:xfrm>
          <a:prstGeom prst="rect">
            <a:avLst/>
          </a:prstGeom>
          <a:ln/>
        </p:spPr>
      </p:pic>
      <p:sp>
        <p:nvSpPr>
          <p:cNvPr id="2" name="Title 1">
            <a:extLst>
              <a:ext uri="{FF2B5EF4-FFF2-40B4-BE49-F238E27FC236}">
                <a16:creationId xmlns:a16="http://schemas.microsoft.com/office/drawing/2014/main" id="{620B9F31-0E3D-FA41-9E8D-36ADBEDD1607}"/>
              </a:ext>
            </a:extLst>
          </p:cNvPr>
          <p:cNvSpPr>
            <a:spLocks noGrp="1"/>
          </p:cNvSpPr>
          <p:nvPr>
            <p:ph type="title"/>
          </p:nvPr>
        </p:nvSpPr>
        <p:spPr/>
        <p:txBody>
          <a:bodyPr>
            <a:normAutofit/>
          </a:bodyPr>
          <a:lstStyle/>
          <a:p>
            <a:r>
              <a:rPr lang="en-US" dirty="0">
                <a:latin typeface="Cambria" panose="02040503050406030204" pitchFamily="18" charset="0"/>
              </a:rPr>
              <a:t>Scenario One: Creating a System to Help Organize and Track Movement</a:t>
            </a:r>
          </a:p>
        </p:txBody>
      </p:sp>
      <p:grpSp>
        <p:nvGrpSpPr>
          <p:cNvPr id="15" name="Google Shape;137;p3">
            <a:extLst>
              <a:ext uri="{FF2B5EF4-FFF2-40B4-BE49-F238E27FC236}">
                <a16:creationId xmlns:a16="http://schemas.microsoft.com/office/drawing/2014/main" id="{4D7E287D-8225-2649-80A3-F414D70E66CF}"/>
              </a:ext>
            </a:extLst>
          </p:cNvPr>
          <p:cNvGrpSpPr/>
          <p:nvPr/>
        </p:nvGrpSpPr>
        <p:grpSpPr>
          <a:xfrm>
            <a:off x="222422" y="-9571"/>
            <a:ext cx="1631092" cy="1492382"/>
            <a:chOff x="222422" y="-9571"/>
            <a:chExt cx="1631092" cy="1492382"/>
          </a:xfrm>
        </p:grpSpPr>
        <p:sp>
          <p:nvSpPr>
            <p:cNvPr id="16" name="Google Shape;138;p3">
              <a:extLst>
                <a:ext uri="{FF2B5EF4-FFF2-40B4-BE49-F238E27FC236}">
                  <a16:creationId xmlns:a16="http://schemas.microsoft.com/office/drawing/2014/main" id="{9DEC48C3-9685-CE49-870C-363F6334DDBB}"/>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7" name="Google Shape;139;p3">
              <a:extLst>
                <a:ext uri="{FF2B5EF4-FFF2-40B4-BE49-F238E27FC236}">
                  <a16:creationId xmlns:a16="http://schemas.microsoft.com/office/drawing/2014/main" id="{89836B21-0774-AF4B-8165-992B4214A65C}"/>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428415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1A96-B8A0-624D-A80A-EDB27044E1C4}"/>
              </a:ext>
            </a:extLst>
          </p:cNvPr>
          <p:cNvSpPr>
            <a:spLocks noGrp="1"/>
          </p:cNvSpPr>
          <p:nvPr>
            <p:ph type="title"/>
          </p:nvPr>
        </p:nvSpPr>
        <p:spPr/>
        <p:txBody>
          <a:bodyPr/>
          <a:lstStyle/>
          <a:p>
            <a:r>
              <a:rPr lang="en-US" dirty="0">
                <a:latin typeface="Cambria" panose="02040503050406030204" pitchFamily="18" charset="0"/>
              </a:rPr>
              <a:t>Task 1, Part 1 – Identifying Paths</a:t>
            </a:r>
          </a:p>
        </p:txBody>
      </p:sp>
      <p:sp>
        <p:nvSpPr>
          <p:cNvPr id="3" name="Content Placeholder 2">
            <a:extLst>
              <a:ext uri="{FF2B5EF4-FFF2-40B4-BE49-F238E27FC236}">
                <a16:creationId xmlns:a16="http://schemas.microsoft.com/office/drawing/2014/main" id="{1040C908-1259-3144-9C1B-28B8D0AD39CF}"/>
              </a:ext>
            </a:extLst>
          </p:cNvPr>
          <p:cNvSpPr>
            <a:spLocks noGrp="1"/>
          </p:cNvSpPr>
          <p:nvPr>
            <p:ph idx="1"/>
          </p:nvPr>
        </p:nvSpPr>
        <p:spPr/>
        <p:txBody>
          <a:bodyPr/>
          <a:lstStyle/>
          <a:p>
            <a:pPr marL="514350" indent="-514350">
              <a:buFont typeface="+mj-lt"/>
              <a:buAutoNum type="arabicPeriod"/>
            </a:pPr>
            <a:r>
              <a:rPr lang="en-US" dirty="0"/>
              <a:t>Find a way to efficiently list ALL camera data vectors (or linear combinations of vectors) that could be shown after Ella walks from room A to C. </a:t>
            </a:r>
          </a:p>
          <a:p>
            <a:pPr marL="514350" indent="-514350">
              <a:buFont typeface="+mj-lt"/>
              <a:buAutoNum type="arabicPeriod"/>
            </a:pPr>
            <a:endParaRPr lang="en-US" dirty="0"/>
          </a:p>
          <a:p>
            <a:pPr marL="514350" indent="-514350">
              <a:buFont typeface="+mj-lt"/>
              <a:buAutoNum type="arabicPeriod"/>
            </a:pPr>
            <a:r>
              <a:rPr lang="en-US" dirty="0"/>
              <a:t>Find a way to efficiently list ALL camera data vectors (or linear combinations of vectors) that could be shown after Ella walks from room C to C.</a:t>
            </a:r>
          </a:p>
          <a:p>
            <a:pPr marL="514350" indent="-514350">
              <a:buFont typeface="+mj-lt"/>
              <a:buAutoNum type="arabicPeriod"/>
            </a:pPr>
            <a:endParaRPr lang="en-US" dirty="0"/>
          </a:p>
        </p:txBody>
      </p:sp>
      <p:pic>
        <p:nvPicPr>
          <p:cNvPr id="4" name="image3.png">
            <a:extLst>
              <a:ext uri="{FF2B5EF4-FFF2-40B4-BE49-F238E27FC236}">
                <a16:creationId xmlns:a16="http://schemas.microsoft.com/office/drawing/2014/main" id="{345CE32D-9E4D-CB4E-890C-6F4F6EB2D370}"/>
              </a:ext>
            </a:extLst>
          </p:cNvPr>
          <p:cNvPicPr>
            <a:picLocks/>
          </p:cNvPicPr>
          <p:nvPr/>
        </p:nvPicPr>
        <p:blipFill>
          <a:blip r:embed="rId2"/>
          <a:stretch>
            <a:fillRect/>
          </a:stretch>
        </p:blipFill>
        <p:spPr>
          <a:xfrm>
            <a:off x="9853448" y="4536102"/>
            <a:ext cx="2338552" cy="2321897"/>
          </a:xfrm>
          <a:prstGeom prst="rect">
            <a:avLst/>
          </a:prstGeom>
          <a:ln/>
        </p:spPr>
      </p:pic>
      <p:grpSp>
        <p:nvGrpSpPr>
          <p:cNvPr id="5" name="Google Shape;137;p3">
            <a:extLst>
              <a:ext uri="{FF2B5EF4-FFF2-40B4-BE49-F238E27FC236}">
                <a16:creationId xmlns:a16="http://schemas.microsoft.com/office/drawing/2014/main" id="{A151736A-6019-5341-95A7-9A4A2E76D897}"/>
              </a:ext>
            </a:extLst>
          </p:cNvPr>
          <p:cNvGrpSpPr/>
          <p:nvPr/>
        </p:nvGrpSpPr>
        <p:grpSpPr>
          <a:xfrm>
            <a:off x="222422" y="-9571"/>
            <a:ext cx="1631092" cy="1492382"/>
            <a:chOff x="222422" y="-9571"/>
            <a:chExt cx="1631092" cy="1492382"/>
          </a:xfrm>
        </p:grpSpPr>
        <p:sp>
          <p:nvSpPr>
            <p:cNvPr id="6" name="Google Shape;138;p3">
              <a:extLst>
                <a:ext uri="{FF2B5EF4-FFF2-40B4-BE49-F238E27FC236}">
                  <a16:creationId xmlns:a16="http://schemas.microsoft.com/office/drawing/2014/main" id="{0FF69641-22CD-C046-9E73-5E1BDB2E0AFB}"/>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7" name="Google Shape;139;p3">
              <a:extLst>
                <a:ext uri="{FF2B5EF4-FFF2-40B4-BE49-F238E27FC236}">
                  <a16:creationId xmlns:a16="http://schemas.microsoft.com/office/drawing/2014/main" id="{48EC6B75-338E-A449-83BC-DD431C5A74B9}"/>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3739015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1A96-B8A0-624D-A80A-EDB27044E1C4}"/>
              </a:ext>
            </a:extLst>
          </p:cNvPr>
          <p:cNvSpPr>
            <a:spLocks noGrp="1"/>
          </p:cNvSpPr>
          <p:nvPr>
            <p:ph type="title"/>
          </p:nvPr>
        </p:nvSpPr>
        <p:spPr>
          <a:xfrm>
            <a:off x="838200" y="365125"/>
            <a:ext cx="11353800" cy="1325563"/>
          </a:xfrm>
        </p:spPr>
        <p:txBody>
          <a:bodyPr>
            <a:normAutofit/>
          </a:bodyPr>
          <a:lstStyle/>
          <a:p>
            <a:r>
              <a:rPr lang="en-US" sz="3600" dirty="0">
                <a:latin typeface="Cambria" panose="02040503050406030204" pitchFamily="18" charset="0"/>
              </a:rPr>
              <a:t>Task 1, Part 2 – Considering Properties of Sets of Vectors</a:t>
            </a:r>
          </a:p>
        </p:txBody>
      </p:sp>
      <p:sp>
        <p:nvSpPr>
          <p:cNvPr id="3" name="Content Placeholder 2">
            <a:extLst>
              <a:ext uri="{FF2B5EF4-FFF2-40B4-BE49-F238E27FC236}">
                <a16:creationId xmlns:a16="http://schemas.microsoft.com/office/drawing/2014/main" id="{1040C908-1259-3144-9C1B-28B8D0AD39CF}"/>
              </a:ext>
            </a:extLst>
          </p:cNvPr>
          <p:cNvSpPr>
            <a:spLocks noGrp="1"/>
          </p:cNvSpPr>
          <p:nvPr>
            <p:ph idx="1"/>
          </p:nvPr>
        </p:nvSpPr>
        <p:spPr/>
        <p:txBody>
          <a:bodyPr>
            <a:normAutofit/>
          </a:bodyPr>
          <a:lstStyle/>
          <a:p>
            <a:pPr marL="514350" indent="-514350">
              <a:buFont typeface="+mj-lt"/>
              <a:buAutoNum type="arabicPeriod" startAt="3"/>
            </a:pPr>
            <a:r>
              <a:rPr lang="en-US" dirty="0"/>
              <a:t>You have developed two sets of vectors (camera data vectors). Take a minute to describe each of the following sets of vectors. What similarities and differences do you notice between these sets?</a:t>
            </a:r>
          </a:p>
          <a:p>
            <a:pPr marL="0" indent="0" algn="ctr">
              <a:buNone/>
            </a:pPr>
            <a:endParaRPr lang="en-US" dirty="0"/>
          </a:p>
          <a:p>
            <a:pPr marL="0" indent="0" algn="ctr">
              <a:buNone/>
            </a:pPr>
            <a:r>
              <a:rPr lang="en-US" dirty="0"/>
              <a:t>S1: the set of paths of a single student from room A to C.</a:t>
            </a:r>
          </a:p>
          <a:p>
            <a:pPr marL="0" indent="0" algn="ctr">
              <a:buNone/>
            </a:pPr>
            <a:endParaRPr lang="en-US" dirty="0"/>
          </a:p>
          <a:p>
            <a:pPr marL="0" indent="0" algn="ctr">
              <a:buNone/>
            </a:pPr>
            <a:endParaRPr lang="en-US" dirty="0"/>
          </a:p>
          <a:p>
            <a:pPr marL="0" indent="0" algn="ctr">
              <a:buNone/>
            </a:pPr>
            <a:r>
              <a:rPr lang="en-US" dirty="0"/>
              <a:t>S2: the set of paths of a single student from room C to C.</a:t>
            </a:r>
          </a:p>
          <a:p>
            <a:pPr marL="514350" indent="-514350">
              <a:buFont typeface="+mj-lt"/>
              <a:buAutoNum type="arabicPeriod" startAt="3"/>
            </a:pPr>
            <a:endParaRPr lang="en-US" dirty="0"/>
          </a:p>
          <a:p>
            <a:pPr marL="514350" indent="-514350">
              <a:buFont typeface="+mj-lt"/>
              <a:buAutoNum type="arabicPeriod" startAt="3"/>
            </a:pPr>
            <a:endParaRPr lang="en-US" dirty="0"/>
          </a:p>
        </p:txBody>
      </p:sp>
      <p:grpSp>
        <p:nvGrpSpPr>
          <p:cNvPr id="4" name="Google Shape;137;p3">
            <a:extLst>
              <a:ext uri="{FF2B5EF4-FFF2-40B4-BE49-F238E27FC236}">
                <a16:creationId xmlns:a16="http://schemas.microsoft.com/office/drawing/2014/main" id="{99754912-B89C-9641-A097-1ECB5CA50466}"/>
              </a:ext>
            </a:extLst>
          </p:cNvPr>
          <p:cNvGrpSpPr/>
          <p:nvPr/>
        </p:nvGrpSpPr>
        <p:grpSpPr>
          <a:xfrm>
            <a:off x="222422" y="-9571"/>
            <a:ext cx="1631092" cy="1492382"/>
            <a:chOff x="222422" y="-9571"/>
            <a:chExt cx="1631092" cy="1492382"/>
          </a:xfrm>
        </p:grpSpPr>
        <p:sp>
          <p:nvSpPr>
            <p:cNvPr id="5" name="Google Shape;138;p3">
              <a:extLst>
                <a:ext uri="{FF2B5EF4-FFF2-40B4-BE49-F238E27FC236}">
                  <a16:creationId xmlns:a16="http://schemas.microsoft.com/office/drawing/2014/main" id="{F3597363-B5C6-624A-9C86-ABD824AFCF25}"/>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6" name="Google Shape;139;p3">
              <a:extLst>
                <a:ext uri="{FF2B5EF4-FFF2-40B4-BE49-F238E27FC236}">
                  <a16:creationId xmlns:a16="http://schemas.microsoft.com/office/drawing/2014/main" id="{7D3C301B-49B9-EA40-B550-7E6D4E4FD9A4}"/>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2529301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3C0A-4814-C243-A04B-F2782E6CE757}"/>
              </a:ext>
            </a:extLst>
          </p:cNvPr>
          <p:cNvSpPr>
            <a:spLocks noGrp="1"/>
          </p:cNvSpPr>
          <p:nvPr>
            <p:ph type="title"/>
          </p:nvPr>
        </p:nvSpPr>
        <p:spPr/>
        <p:txBody>
          <a:bodyPr/>
          <a:lstStyle/>
          <a:p>
            <a:r>
              <a:rPr lang="en-US" dirty="0">
                <a:latin typeface="Cambria" panose="02040503050406030204" pitchFamily="18" charset="0"/>
              </a:rPr>
              <a:t>Task 1, Part 2 – Defining Closure</a:t>
            </a:r>
          </a:p>
        </p:txBody>
      </p:sp>
      <p:graphicFrame>
        <p:nvGraphicFramePr>
          <p:cNvPr id="4" name="Content Placeholder 3">
            <a:extLst>
              <a:ext uri="{FF2B5EF4-FFF2-40B4-BE49-F238E27FC236}">
                <a16:creationId xmlns:a16="http://schemas.microsoft.com/office/drawing/2014/main" id="{8D095E8D-AAFC-1848-BD72-4E173A7E4743}"/>
              </a:ext>
            </a:extLst>
          </p:cNvPr>
          <p:cNvGraphicFramePr>
            <a:graphicFrameLocks noGrp="1"/>
          </p:cNvGraphicFramePr>
          <p:nvPr>
            <p:ph idx="1"/>
            <p:extLst>
              <p:ext uri="{D42A27DB-BD31-4B8C-83A1-F6EECF244321}">
                <p14:modId xmlns:p14="http://schemas.microsoft.com/office/powerpoint/2010/main" val="1949273175"/>
              </p:ext>
            </p:extLst>
          </p:nvPr>
        </p:nvGraphicFramePr>
        <p:xfrm>
          <a:off x="265255" y="1723264"/>
          <a:ext cx="11661490" cy="1102360"/>
        </p:xfrm>
        <a:graphic>
          <a:graphicData uri="http://schemas.openxmlformats.org/drawingml/2006/table">
            <a:tbl>
              <a:tblPr>
                <a:tableStyleId>{5C22544A-7EE6-4342-B048-85BDC9FD1C3A}</a:tableStyleId>
              </a:tblPr>
              <a:tblGrid>
                <a:gridCol w="11661490">
                  <a:extLst>
                    <a:ext uri="{9D8B030D-6E8A-4147-A177-3AD203B41FA5}">
                      <a16:colId xmlns:a16="http://schemas.microsoft.com/office/drawing/2014/main" val="381969042"/>
                    </a:ext>
                  </a:extLst>
                </a:gridCol>
              </a:tblGrid>
              <a:tr h="731520">
                <a:tc>
                  <a:txBody>
                    <a:bodyPr/>
                    <a:lstStyle/>
                    <a:p>
                      <a:pPr marL="0" marR="0">
                        <a:spcBef>
                          <a:spcPts val="0"/>
                        </a:spcBef>
                        <a:spcAft>
                          <a:spcPts val="0"/>
                        </a:spcAft>
                      </a:pPr>
                      <a:r>
                        <a:rPr lang="en-US" sz="2400" dirty="0">
                          <a:effectLst/>
                        </a:rPr>
                        <a:t>New Definition: Closure of a Set under an Operation: </a:t>
                      </a:r>
                    </a:p>
                    <a:p>
                      <a:pPr marL="342900" marR="0" lvl="0" indent="-342900">
                        <a:spcBef>
                          <a:spcPts val="0"/>
                        </a:spcBef>
                        <a:spcAft>
                          <a:spcPts val="0"/>
                        </a:spcAft>
                        <a:buFont typeface="Arial" panose="020B0604020202020204" pitchFamily="34" charset="0"/>
                        <a:buChar char="●"/>
                      </a:pPr>
                      <a:r>
                        <a:rPr lang="en-US" sz="1600" dirty="0">
                          <a:effectLst/>
                        </a:rPr>
                        <a:t>A set of vectors S is called </a:t>
                      </a:r>
                      <a:r>
                        <a:rPr lang="en-US" sz="1600" u="sng" dirty="0">
                          <a:effectLst/>
                        </a:rPr>
                        <a:t>closed under vector addition</a:t>
                      </a:r>
                      <a:r>
                        <a:rPr lang="en-US" sz="1600" dirty="0">
                          <a:effectLst/>
                        </a:rPr>
                        <a:t> if and only if, for any vectors v and u in S, v + u is also an element of S.</a:t>
                      </a:r>
                      <a:endParaRPr lang="en-US" sz="2400" dirty="0">
                        <a:effectLst/>
                      </a:endParaRPr>
                    </a:p>
                    <a:p>
                      <a:pPr marL="342900" marR="0" lvl="0" indent="-342900">
                        <a:spcBef>
                          <a:spcPts val="0"/>
                        </a:spcBef>
                        <a:spcAft>
                          <a:spcPts val="0"/>
                        </a:spcAft>
                        <a:buFont typeface="Arial" panose="020B0604020202020204" pitchFamily="34" charset="0"/>
                        <a:buChar char="●"/>
                      </a:pPr>
                      <a:r>
                        <a:rPr lang="en-US" sz="1600" dirty="0">
                          <a:effectLst/>
                        </a:rPr>
                        <a:t>A set of vectors S is called </a:t>
                      </a:r>
                      <a:r>
                        <a:rPr lang="en-US" sz="1600" u="sng" dirty="0">
                          <a:effectLst/>
                        </a:rPr>
                        <a:t>closed under scalar multiplication</a:t>
                      </a:r>
                      <a:r>
                        <a:rPr lang="en-US" sz="1600" dirty="0">
                          <a:effectLst/>
                        </a:rPr>
                        <a:t> if and only if, for any vector v in S and scalar</a:t>
                      </a:r>
                      <a:r>
                        <a:rPr lang="en-US" sz="2400" dirty="0">
                          <a:effectLst/>
                        </a:rPr>
                        <a:t> </a:t>
                      </a:r>
                      <a:r>
                        <a:rPr lang="en-US" sz="1600" dirty="0">
                          <a:effectLst/>
                        </a:rPr>
                        <a:t> k, k*v is also an element of S.</a:t>
                      </a:r>
                      <a:endParaRPr lang="en-US" sz="2400" dirty="0">
                        <a:effectLst/>
                        <a:latin typeface="Noto Sans Symbols"/>
                        <a:ea typeface="Noto Sans Symbols"/>
                        <a:cs typeface="Noto Sans Symbols"/>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827399"/>
                  </a:ext>
                </a:extLst>
              </a:tr>
            </a:tbl>
          </a:graphicData>
        </a:graphic>
      </p:graphicFrame>
      <p:sp>
        <p:nvSpPr>
          <p:cNvPr id="7" name="Content Placeholder 2">
            <a:extLst>
              <a:ext uri="{FF2B5EF4-FFF2-40B4-BE49-F238E27FC236}">
                <a16:creationId xmlns:a16="http://schemas.microsoft.com/office/drawing/2014/main" id="{D1070577-DADF-F746-B72C-B52CC08DB94D}"/>
              </a:ext>
            </a:extLst>
          </p:cNvPr>
          <p:cNvSpPr txBox="1">
            <a:spLocks/>
          </p:cNvSpPr>
          <p:nvPr/>
        </p:nvSpPr>
        <p:spPr>
          <a:xfrm>
            <a:off x="330708" y="3196796"/>
            <a:ext cx="11777472" cy="30822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4"/>
            </a:pPr>
            <a:r>
              <a:rPr lang="en-US" dirty="0"/>
              <a:t>Circle the choice that you think best describes the following sets:</a:t>
            </a:r>
          </a:p>
          <a:p>
            <a:pPr marL="971550" lvl="1" indent="-514350">
              <a:buFont typeface="+mj-lt"/>
              <a:buAutoNum type="alphaLcPeriod"/>
            </a:pPr>
            <a:endParaRPr lang="en-US" dirty="0"/>
          </a:p>
          <a:p>
            <a:pPr marL="923925" lvl="1" indent="-501650">
              <a:buFont typeface="+mj-lt"/>
              <a:buAutoNum type="alphaLcPeriod"/>
            </a:pPr>
            <a:r>
              <a:rPr lang="en-US" sz="2000" dirty="0"/>
              <a:t>S1 is closed under:   ONLY vector addition / ONLY scalar multiplication / BOTH / NEITHER</a:t>
            </a:r>
          </a:p>
          <a:p>
            <a:pPr marL="923925" lvl="1" indent="-501650">
              <a:buFont typeface="+mj-lt"/>
              <a:buAutoNum type="alphaLcPeriod"/>
            </a:pPr>
            <a:endParaRPr lang="en-US" sz="2000" dirty="0"/>
          </a:p>
          <a:p>
            <a:pPr marL="923925" lvl="1" indent="-501650">
              <a:buFont typeface="+mj-lt"/>
              <a:buAutoNum type="alphaLcPeriod"/>
            </a:pPr>
            <a:endParaRPr lang="en-US" sz="2000" dirty="0"/>
          </a:p>
          <a:p>
            <a:pPr marL="923925" lvl="1" indent="-501650">
              <a:buFont typeface="+mj-lt"/>
              <a:buAutoNum type="alphaLcPeriod"/>
            </a:pPr>
            <a:r>
              <a:rPr lang="en-US" sz="2000" dirty="0"/>
              <a:t>S2 is closed under:   ONLY vector addition / ONLY scalar multiplication / BOTH / NEITHER</a:t>
            </a:r>
          </a:p>
          <a:p>
            <a:pPr marL="422275" indent="0">
              <a:buNone/>
            </a:pPr>
            <a:endParaRPr lang="en-US" sz="1600" dirty="0"/>
          </a:p>
          <a:p>
            <a:pPr marL="0" indent="0" algn="ctr">
              <a:buNone/>
            </a:pPr>
            <a:r>
              <a:rPr lang="en-US" sz="2000" i="1" dirty="0"/>
              <a:t>Write at least two sentences explaining why you categorized the closure of each set in the way that you did.</a:t>
            </a:r>
          </a:p>
        </p:txBody>
      </p:sp>
      <p:grpSp>
        <p:nvGrpSpPr>
          <p:cNvPr id="8" name="Google Shape;137;p3">
            <a:extLst>
              <a:ext uri="{FF2B5EF4-FFF2-40B4-BE49-F238E27FC236}">
                <a16:creationId xmlns:a16="http://schemas.microsoft.com/office/drawing/2014/main" id="{3616CCF0-74F6-4B4B-A238-6194237A1A4D}"/>
              </a:ext>
            </a:extLst>
          </p:cNvPr>
          <p:cNvGrpSpPr/>
          <p:nvPr/>
        </p:nvGrpSpPr>
        <p:grpSpPr>
          <a:xfrm>
            <a:off x="222422" y="-9571"/>
            <a:ext cx="1631092" cy="1492382"/>
            <a:chOff x="222422" y="-9571"/>
            <a:chExt cx="1631092" cy="1492382"/>
          </a:xfrm>
        </p:grpSpPr>
        <p:sp>
          <p:nvSpPr>
            <p:cNvPr id="9" name="Google Shape;138;p3">
              <a:extLst>
                <a:ext uri="{FF2B5EF4-FFF2-40B4-BE49-F238E27FC236}">
                  <a16:creationId xmlns:a16="http://schemas.microsoft.com/office/drawing/2014/main" id="{C9B37BB0-42E8-C34F-B0EF-7DE12210BB7C}"/>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0" name="Google Shape;139;p3">
              <a:extLst>
                <a:ext uri="{FF2B5EF4-FFF2-40B4-BE49-F238E27FC236}">
                  <a16:creationId xmlns:a16="http://schemas.microsoft.com/office/drawing/2014/main" id="{E21AE2CD-9956-CE47-A537-659DBA35C570}"/>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2321796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3C0A-4814-C243-A04B-F2782E6CE757}"/>
              </a:ext>
            </a:extLst>
          </p:cNvPr>
          <p:cNvSpPr>
            <a:spLocks noGrp="1"/>
          </p:cNvSpPr>
          <p:nvPr>
            <p:ph type="title"/>
          </p:nvPr>
        </p:nvSpPr>
        <p:spPr>
          <a:xfrm>
            <a:off x="838199" y="365125"/>
            <a:ext cx="11661489" cy="1325563"/>
          </a:xfrm>
        </p:spPr>
        <p:txBody>
          <a:bodyPr/>
          <a:lstStyle/>
          <a:p>
            <a:r>
              <a:rPr lang="en-US" dirty="0">
                <a:latin typeface="Cambria" panose="02040503050406030204" pitchFamily="18" charset="0"/>
              </a:rPr>
              <a:t>Task 1, Part 3 - Consider These Scenarios (</a:t>
            </a:r>
            <a:r>
              <a:rPr lang="en-US" i="1" dirty="0">
                <a:latin typeface="Cambria" panose="02040503050406030204" pitchFamily="18" charset="0"/>
              </a:rPr>
              <a:t>HW</a:t>
            </a:r>
            <a:r>
              <a:rPr lang="en-US" dirty="0">
                <a:latin typeface="Cambria" panose="02040503050406030204" pitchFamily="18" charset="0"/>
              </a:rPr>
              <a:t>)</a:t>
            </a:r>
          </a:p>
        </p:txBody>
      </p:sp>
      <p:sp>
        <p:nvSpPr>
          <p:cNvPr id="7" name="Content Placeholder 2">
            <a:extLst>
              <a:ext uri="{FF2B5EF4-FFF2-40B4-BE49-F238E27FC236}">
                <a16:creationId xmlns:a16="http://schemas.microsoft.com/office/drawing/2014/main" id="{D1070577-DADF-F746-B72C-B52CC08DB94D}"/>
              </a:ext>
            </a:extLst>
          </p:cNvPr>
          <p:cNvSpPr txBox="1">
            <a:spLocks/>
          </p:cNvSpPr>
          <p:nvPr/>
        </p:nvSpPr>
        <p:spPr>
          <a:xfrm>
            <a:off x="418070" y="1690688"/>
            <a:ext cx="11357066" cy="45883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nSpc>
                <a:spcPct val="100000"/>
              </a:lnSpc>
              <a:spcBef>
                <a:spcPts val="200"/>
              </a:spcBef>
              <a:spcAft>
                <a:spcPts val="0"/>
              </a:spcAft>
              <a:buFont typeface="+mj-lt"/>
              <a:buAutoNum type="arabicPeriod" startAt="5"/>
            </a:pPr>
            <a:r>
              <a:rPr lang="en-US" sz="1600" dirty="0">
                <a:effectLst/>
                <a:ea typeface="Belleza"/>
                <a:cs typeface="Belleza"/>
              </a:rPr>
              <a:t>The next day, Principal McDaniel asks 5 of the school’s teachers to help her test the system a bit more. </a:t>
            </a:r>
            <a:r>
              <a:rPr lang="en-US" sz="1600" dirty="0">
                <a:solidFill>
                  <a:srgbClr val="000000"/>
                </a:solidFill>
                <a:ea typeface="Belleza"/>
                <a:cs typeface="Belleza"/>
              </a:rPr>
              <a:t>Principal McDaniel first asks all 5 of them to walk from Room A to C, stating each person can take any route they choose (e.g. all 5 teachers do NOT need to use the same route) so long as they stay inside the building and go the designated direction down each one-way hallway. Find a way to efficiently list ALL possible camera data vectors that may be shown </a:t>
            </a:r>
            <a:r>
              <a:rPr lang="en-US" sz="1600" u="sng" dirty="0">
                <a:solidFill>
                  <a:srgbClr val="000000"/>
                </a:solidFill>
                <a:ea typeface="Belleza"/>
                <a:cs typeface="Belleza"/>
              </a:rPr>
              <a:t>after the 5 teachers have walked from Room A to C</a:t>
            </a:r>
            <a:r>
              <a:rPr lang="en-US" sz="1600" dirty="0">
                <a:solidFill>
                  <a:srgbClr val="000000"/>
                </a:solidFill>
                <a:ea typeface="Belleza"/>
                <a:cs typeface="Belleza"/>
              </a:rPr>
              <a:t>.</a:t>
            </a:r>
            <a:br>
              <a:rPr lang="en-US" sz="1600" dirty="0">
                <a:solidFill>
                  <a:srgbClr val="000000"/>
                </a:solidFill>
                <a:ea typeface="Belleza"/>
                <a:cs typeface="Belleza"/>
              </a:rPr>
            </a:br>
            <a:endParaRPr lang="en-US" sz="1600" dirty="0">
              <a:solidFill>
                <a:srgbClr val="000000"/>
              </a:solidFill>
              <a:ea typeface="Belleza"/>
              <a:cs typeface="Belleza"/>
            </a:endParaRPr>
          </a:p>
          <a:p>
            <a:pPr marR="0" lvl="0">
              <a:lnSpc>
                <a:spcPct val="100000"/>
              </a:lnSpc>
              <a:spcBef>
                <a:spcPts val="200"/>
              </a:spcBef>
              <a:spcAft>
                <a:spcPts val="0"/>
              </a:spcAft>
              <a:buFont typeface="+mj-lt"/>
              <a:buAutoNum type="arabicPeriod" startAt="5"/>
            </a:pPr>
            <a:r>
              <a:rPr lang="en-US" sz="1600" dirty="0">
                <a:solidFill>
                  <a:srgbClr val="000000"/>
                </a:solidFill>
                <a:ea typeface="Belleza"/>
                <a:cs typeface="Belleza"/>
              </a:rPr>
              <a:t>Find </a:t>
            </a:r>
            <a:r>
              <a:rPr lang="en-US" sz="1600" dirty="0">
                <a:solidFill>
                  <a:srgbClr val="000000"/>
                </a:solidFill>
                <a:effectLst/>
                <a:ea typeface="Belleza"/>
                <a:cs typeface="Belleza"/>
              </a:rPr>
              <a:t>a way to efficiently list ALL possible camera data vectors that may be shown </a:t>
            </a:r>
            <a:r>
              <a:rPr lang="en-US" sz="1600" u="sng" dirty="0">
                <a:solidFill>
                  <a:srgbClr val="000000"/>
                </a:solidFill>
                <a:effectLst/>
                <a:ea typeface="Belleza"/>
                <a:cs typeface="Belleza"/>
              </a:rPr>
              <a:t>after the 5 teachers have walked from Room </a:t>
            </a:r>
            <a:r>
              <a:rPr lang="en-US" sz="1600" u="sng" dirty="0">
                <a:effectLst/>
                <a:ea typeface="Belleza"/>
                <a:cs typeface="Belleza"/>
              </a:rPr>
              <a:t>C</a:t>
            </a:r>
            <a:r>
              <a:rPr lang="en-US" sz="1600" u="sng" dirty="0">
                <a:solidFill>
                  <a:srgbClr val="000000"/>
                </a:solidFill>
                <a:effectLst/>
                <a:ea typeface="Belleza"/>
                <a:cs typeface="Belleza"/>
              </a:rPr>
              <a:t> to C</a:t>
            </a:r>
            <a:r>
              <a:rPr lang="en-US" sz="1600" dirty="0">
                <a:solidFill>
                  <a:srgbClr val="000000"/>
                </a:solidFill>
                <a:effectLst/>
                <a:ea typeface="Belleza"/>
                <a:cs typeface="Belleza"/>
              </a:rPr>
              <a:t>. </a:t>
            </a:r>
            <a:br>
              <a:rPr lang="en-US" sz="1600" dirty="0">
                <a:solidFill>
                  <a:srgbClr val="000000"/>
                </a:solidFill>
                <a:effectLst/>
                <a:ea typeface="Belleza"/>
                <a:cs typeface="Belleza"/>
              </a:rPr>
            </a:br>
            <a:endParaRPr lang="en-US" sz="1600" dirty="0">
              <a:solidFill>
                <a:srgbClr val="000000"/>
              </a:solidFill>
              <a:ea typeface="Belleza"/>
              <a:cs typeface="Belleza"/>
            </a:endParaRPr>
          </a:p>
          <a:p>
            <a:pPr marR="0" lvl="0">
              <a:lnSpc>
                <a:spcPct val="100000"/>
              </a:lnSpc>
              <a:spcBef>
                <a:spcPts val="0"/>
              </a:spcBef>
              <a:spcAft>
                <a:spcPts val="0"/>
              </a:spcAft>
              <a:buFont typeface="+mj-lt"/>
              <a:buAutoNum type="arabicPeriod" startAt="5"/>
            </a:pPr>
            <a:r>
              <a:rPr lang="en-US" sz="1600" dirty="0">
                <a:effectLst/>
                <a:ea typeface="Belleza"/>
                <a:cs typeface="Belleza"/>
              </a:rPr>
              <a:t>You have developed two sets of vectors (camera data vectors). Take a minute to describe each of the following sets of vectors. What similarities and differences do you notice between these sets?</a:t>
            </a:r>
            <a:endParaRPr lang="en-US" sz="1600" dirty="0">
              <a:effectLst/>
              <a:ea typeface="Cambria" panose="02040503050406030204" pitchFamily="18" charset="0"/>
              <a:cs typeface="Cambria" panose="02040503050406030204" pitchFamily="18" charset="0"/>
            </a:endParaRPr>
          </a:p>
          <a:p>
            <a:pPr marL="742950" marR="0" lvl="1" indent="-285750">
              <a:lnSpc>
                <a:spcPct val="100000"/>
              </a:lnSpc>
              <a:spcBef>
                <a:spcPts val="0"/>
              </a:spcBef>
              <a:spcAft>
                <a:spcPts val="0"/>
              </a:spcAft>
              <a:buFont typeface="+mj-lt"/>
              <a:buAutoNum type="alphaLcPeriod"/>
            </a:pPr>
            <a:r>
              <a:rPr lang="en-US" sz="1600" dirty="0">
                <a:effectLst/>
                <a:ea typeface="Belleza"/>
                <a:cs typeface="Belleza"/>
              </a:rPr>
              <a:t>S3: the set of paths of 5 people from room A to C.</a:t>
            </a:r>
            <a:br>
              <a:rPr lang="en-US" sz="1600" dirty="0">
                <a:effectLst/>
                <a:ea typeface="Belleza"/>
                <a:cs typeface="Belleza"/>
              </a:rPr>
            </a:br>
            <a:endParaRPr lang="en-US" sz="1600" dirty="0">
              <a:effectLst/>
              <a:ea typeface="Cambria" panose="02040503050406030204" pitchFamily="18" charset="0"/>
              <a:cs typeface="Cambria" panose="02040503050406030204" pitchFamily="18" charset="0"/>
            </a:endParaRPr>
          </a:p>
          <a:p>
            <a:pPr marL="742950" marR="0" lvl="1" indent="-285750">
              <a:lnSpc>
                <a:spcPct val="100000"/>
              </a:lnSpc>
              <a:spcBef>
                <a:spcPts val="0"/>
              </a:spcBef>
              <a:spcAft>
                <a:spcPts val="0"/>
              </a:spcAft>
              <a:buFont typeface="+mj-lt"/>
              <a:buAutoNum type="alphaLcPeriod"/>
            </a:pPr>
            <a:r>
              <a:rPr lang="en-US" sz="1600" dirty="0">
                <a:effectLst/>
                <a:ea typeface="Belleza"/>
                <a:cs typeface="Belleza"/>
              </a:rPr>
              <a:t>S4: the set of paths of 5 people from room C to C</a:t>
            </a:r>
            <a:r>
              <a:rPr lang="en-US" sz="1600" b="1" dirty="0">
                <a:effectLst/>
                <a:ea typeface="Belleza"/>
                <a:cs typeface="Belleza"/>
              </a:rPr>
              <a:t>.</a:t>
            </a:r>
            <a:br>
              <a:rPr lang="en-US" sz="1600" b="1" dirty="0">
                <a:effectLst/>
                <a:ea typeface="Belleza"/>
                <a:cs typeface="Belleza"/>
              </a:rPr>
            </a:br>
            <a:endParaRPr lang="en-US" sz="1600" b="1" dirty="0">
              <a:effectLst/>
              <a:ea typeface="Belleza"/>
              <a:cs typeface="Belleza"/>
            </a:endParaRPr>
          </a:p>
          <a:p>
            <a:pPr marL="285750" indent="-285750">
              <a:lnSpc>
                <a:spcPct val="100000"/>
              </a:lnSpc>
              <a:spcBef>
                <a:spcPts val="0"/>
              </a:spcBef>
              <a:buFont typeface="+mj-lt"/>
              <a:buAutoNum type="arabicPeriod" startAt="5"/>
            </a:pPr>
            <a:r>
              <a:rPr lang="en-US" sz="1600" dirty="0">
                <a:effectLst/>
                <a:ea typeface="Belleza"/>
                <a:cs typeface="Belleza"/>
              </a:rPr>
              <a:t>Circle the choice that you think best describes the following sets:</a:t>
            </a:r>
            <a:endParaRPr lang="en-US" sz="1600" dirty="0">
              <a:effectLst/>
              <a:ea typeface="Cambria" panose="02040503050406030204" pitchFamily="18" charset="0"/>
              <a:cs typeface="Cambria" panose="02040503050406030204" pitchFamily="18" charset="0"/>
            </a:endParaRPr>
          </a:p>
          <a:p>
            <a:pPr marL="742950" marR="0" lvl="1" indent="-285750">
              <a:lnSpc>
                <a:spcPct val="100000"/>
              </a:lnSpc>
              <a:spcBef>
                <a:spcPts val="0"/>
              </a:spcBef>
              <a:spcAft>
                <a:spcPts val="0"/>
              </a:spcAft>
              <a:buFont typeface="+mj-lt"/>
              <a:buAutoNum type="alphaLcPeriod"/>
            </a:pPr>
            <a:r>
              <a:rPr lang="en-US" sz="1600" dirty="0">
                <a:effectLst/>
                <a:ea typeface="Belleza"/>
                <a:cs typeface="Belleza"/>
              </a:rPr>
              <a:t>S3 is closed under:   ONLY vector addition</a:t>
            </a:r>
            <a:r>
              <a:rPr lang="en-US" sz="1600" dirty="0">
                <a:ea typeface="Belleza"/>
                <a:cs typeface="Belleza"/>
              </a:rPr>
              <a:t>   </a:t>
            </a:r>
            <a:r>
              <a:rPr lang="en-US" sz="1600" dirty="0">
                <a:effectLst/>
                <a:ea typeface="Belleza"/>
                <a:cs typeface="Belleza"/>
              </a:rPr>
              <a:t>/  ONLY scalar multiplication</a:t>
            </a:r>
            <a:r>
              <a:rPr lang="en-US" sz="1600" dirty="0">
                <a:ea typeface="Belleza"/>
                <a:cs typeface="Belleza"/>
              </a:rPr>
              <a:t>   </a:t>
            </a:r>
            <a:r>
              <a:rPr lang="en-US" sz="1600" dirty="0">
                <a:effectLst/>
                <a:ea typeface="Belleza"/>
                <a:cs typeface="Belleza"/>
              </a:rPr>
              <a:t>/</a:t>
            </a:r>
            <a:r>
              <a:rPr lang="en-US" sz="1600" dirty="0">
                <a:ea typeface="Belleza"/>
                <a:cs typeface="Belleza"/>
              </a:rPr>
              <a:t>   </a:t>
            </a:r>
            <a:r>
              <a:rPr lang="en-US" sz="1600" dirty="0">
                <a:effectLst/>
                <a:ea typeface="Belleza"/>
                <a:cs typeface="Belleza"/>
              </a:rPr>
              <a:t>BOTH </a:t>
            </a:r>
            <a:r>
              <a:rPr lang="en-US" sz="1600" dirty="0">
                <a:ea typeface="Belleza"/>
                <a:cs typeface="Belleza"/>
              </a:rPr>
              <a:t>  </a:t>
            </a:r>
            <a:r>
              <a:rPr lang="en-US" sz="1600" dirty="0">
                <a:effectLst/>
                <a:ea typeface="Belleza"/>
                <a:cs typeface="Belleza"/>
              </a:rPr>
              <a:t>/   NEITHER </a:t>
            </a:r>
            <a:br>
              <a:rPr lang="en-US" sz="1600" dirty="0">
                <a:effectLst/>
                <a:ea typeface="Belleza"/>
                <a:cs typeface="Belleza"/>
              </a:rPr>
            </a:br>
            <a:r>
              <a:rPr lang="en-US" sz="1600" dirty="0">
                <a:effectLst/>
                <a:ea typeface="Belleza"/>
                <a:cs typeface="Belleza"/>
              </a:rPr>
              <a:t> </a:t>
            </a:r>
            <a:endParaRPr lang="en-US" sz="1600" dirty="0">
              <a:effectLst/>
              <a:ea typeface="Cambria" panose="02040503050406030204" pitchFamily="18" charset="0"/>
              <a:cs typeface="Cambria" panose="02040503050406030204" pitchFamily="18" charset="0"/>
            </a:endParaRPr>
          </a:p>
          <a:p>
            <a:pPr marL="742950" marR="0" lvl="1" indent="-285750">
              <a:lnSpc>
                <a:spcPct val="100000"/>
              </a:lnSpc>
              <a:spcBef>
                <a:spcPts val="0"/>
              </a:spcBef>
              <a:spcAft>
                <a:spcPts val="0"/>
              </a:spcAft>
              <a:buFont typeface="+mj-lt"/>
              <a:buAutoNum type="alphaLcPeriod"/>
            </a:pPr>
            <a:r>
              <a:rPr lang="en-US" sz="1600" dirty="0">
                <a:effectLst/>
                <a:ea typeface="Belleza"/>
                <a:cs typeface="Belleza"/>
              </a:rPr>
              <a:t>S4 is closed under:   ONLY vector addition</a:t>
            </a:r>
            <a:r>
              <a:rPr lang="en-US" sz="1600" dirty="0">
                <a:ea typeface="Belleza"/>
                <a:cs typeface="Belleza"/>
              </a:rPr>
              <a:t>   </a:t>
            </a:r>
            <a:r>
              <a:rPr lang="en-US" sz="1600" dirty="0">
                <a:effectLst/>
                <a:ea typeface="Belleza"/>
                <a:cs typeface="Belleza"/>
              </a:rPr>
              <a:t>/  ONLY scalar multiplication</a:t>
            </a:r>
            <a:r>
              <a:rPr lang="en-US" sz="1600" dirty="0">
                <a:ea typeface="Belleza"/>
                <a:cs typeface="Belleza"/>
              </a:rPr>
              <a:t>   </a:t>
            </a:r>
            <a:r>
              <a:rPr lang="en-US" sz="1600" dirty="0">
                <a:effectLst/>
                <a:ea typeface="Belleza"/>
                <a:cs typeface="Belleza"/>
              </a:rPr>
              <a:t>/</a:t>
            </a:r>
            <a:r>
              <a:rPr lang="en-US" sz="1600" dirty="0">
                <a:ea typeface="Belleza"/>
                <a:cs typeface="Belleza"/>
              </a:rPr>
              <a:t>   </a:t>
            </a:r>
            <a:r>
              <a:rPr lang="en-US" sz="1600" dirty="0">
                <a:effectLst/>
                <a:ea typeface="Belleza"/>
                <a:cs typeface="Belleza"/>
              </a:rPr>
              <a:t>BOTH </a:t>
            </a:r>
            <a:r>
              <a:rPr lang="en-US" sz="1600" dirty="0">
                <a:ea typeface="Belleza"/>
                <a:cs typeface="Belleza"/>
              </a:rPr>
              <a:t>  </a:t>
            </a:r>
            <a:r>
              <a:rPr lang="en-US" sz="1600" dirty="0">
                <a:effectLst/>
                <a:ea typeface="Belleza"/>
                <a:cs typeface="Belleza"/>
              </a:rPr>
              <a:t>/   NEITHER </a:t>
            </a:r>
            <a:endParaRPr lang="en-US" sz="1600" i="1" dirty="0">
              <a:effectLst/>
              <a:ea typeface="Belleza"/>
              <a:cs typeface="Belleza"/>
            </a:endParaRPr>
          </a:p>
          <a:p>
            <a:pPr marL="0" marR="0" indent="0">
              <a:lnSpc>
                <a:spcPct val="100000"/>
              </a:lnSpc>
              <a:spcBef>
                <a:spcPts val="0"/>
              </a:spcBef>
              <a:spcAft>
                <a:spcPts val="0"/>
              </a:spcAft>
              <a:buNone/>
            </a:pPr>
            <a:endParaRPr lang="en-US" sz="1600" i="1" dirty="0">
              <a:ea typeface="Belleza"/>
              <a:cs typeface="Belleza"/>
            </a:endParaRPr>
          </a:p>
          <a:p>
            <a:pPr marL="0" marR="0" indent="0">
              <a:lnSpc>
                <a:spcPct val="100000"/>
              </a:lnSpc>
              <a:spcBef>
                <a:spcPts val="0"/>
              </a:spcBef>
              <a:spcAft>
                <a:spcPts val="0"/>
              </a:spcAft>
              <a:buNone/>
            </a:pPr>
            <a:r>
              <a:rPr lang="en-US" sz="1600" i="1" dirty="0">
                <a:effectLst/>
                <a:ea typeface="Belleza"/>
                <a:cs typeface="Belleza"/>
              </a:rPr>
              <a:t>Write at least two sentences explaining why you categorized the closure of each set in the way that you did.</a:t>
            </a:r>
            <a:endParaRPr lang="en-US" sz="1600" dirty="0">
              <a:effectLst/>
              <a:ea typeface="Cambria" panose="02040503050406030204" pitchFamily="18" charset="0"/>
              <a:cs typeface="Cambria" panose="02040503050406030204" pitchFamily="18" charset="0"/>
            </a:endParaRPr>
          </a:p>
        </p:txBody>
      </p:sp>
      <p:grpSp>
        <p:nvGrpSpPr>
          <p:cNvPr id="8" name="Google Shape;137;p3">
            <a:extLst>
              <a:ext uri="{FF2B5EF4-FFF2-40B4-BE49-F238E27FC236}">
                <a16:creationId xmlns:a16="http://schemas.microsoft.com/office/drawing/2014/main" id="{3616CCF0-74F6-4B4B-A238-6194237A1A4D}"/>
              </a:ext>
            </a:extLst>
          </p:cNvPr>
          <p:cNvGrpSpPr/>
          <p:nvPr/>
        </p:nvGrpSpPr>
        <p:grpSpPr>
          <a:xfrm>
            <a:off x="222422" y="-9571"/>
            <a:ext cx="1631092" cy="1492382"/>
            <a:chOff x="222422" y="-9571"/>
            <a:chExt cx="1631092" cy="1492382"/>
          </a:xfrm>
        </p:grpSpPr>
        <p:sp>
          <p:nvSpPr>
            <p:cNvPr id="9" name="Google Shape;138;p3">
              <a:extLst>
                <a:ext uri="{FF2B5EF4-FFF2-40B4-BE49-F238E27FC236}">
                  <a16:creationId xmlns:a16="http://schemas.microsoft.com/office/drawing/2014/main" id="{C9B37BB0-42E8-C34F-B0EF-7DE12210BB7C}"/>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0" name="Google Shape;139;p3">
              <a:extLst>
                <a:ext uri="{FF2B5EF4-FFF2-40B4-BE49-F238E27FC236}">
                  <a16:creationId xmlns:a16="http://schemas.microsoft.com/office/drawing/2014/main" id="{E21AE2CD-9956-CE47-A537-659DBA35C570}"/>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4197758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Content Placeholder 2">
                <a:extLst>
                  <a:ext uri="{FF2B5EF4-FFF2-40B4-BE49-F238E27FC236}">
                    <a16:creationId xmlns:a16="http://schemas.microsoft.com/office/drawing/2014/main" id="{6AF00EE4-3961-C94C-A0C4-526548862522}"/>
                  </a:ext>
                </a:extLst>
              </p:cNvPr>
              <p:cNvSpPr txBox="1">
                <a:spLocks/>
              </p:cNvSpPr>
              <p:nvPr/>
            </p:nvSpPr>
            <p:spPr>
              <a:xfrm>
                <a:off x="603421" y="2017387"/>
                <a:ext cx="7379045" cy="37323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0000"/>
                  </a:lnSpc>
                  <a:spcBef>
                    <a:spcPts val="200"/>
                  </a:spcBef>
                  <a:spcAft>
                    <a:spcPts val="0"/>
                  </a:spcAft>
                  <a:buNone/>
                </a:pPr>
                <a:r>
                  <a:rPr lang="en-US" sz="1600" dirty="0">
                    <a:effectLst/>
                    <a:ea typeface="Belleza"/>
                    <a:cs typeface="Belleza"/>
                  </a:rPr>
                  <a:t>Principal McDaniel now wants to consider all the students who go past each camera during a given passing period -- regardless of their paths between rooms. In particular, she wants to determine the net change between class periods in each of the four classrooms by counting the numbers of people that walk past the five cameras. The table below shows how many students were seen walking past cameras 1-5 between 1st and 2nd period, and between 2nd and 3rd period. </a:t>
                </a:r>
              </a:p>
              <a:p>
                <a:pPr marR="0" lvl="0">
                  <a:lnSpc>
                    <a:spcPct val="100000"/>
                  </a:lnSpc>
                  <a:spcBef>
                    <a:spcPts val="200"/>
                  </a:spcBef>
                  <a:spcAft>
                    <a:spcPts val="0"/>
                  </a:spcAft>
                  <a:buFont typeface="+mj-lt"/>
                  <a:buAutoNum type="arabicPeriod" startAt="5"/>
                </a:pPr>
                <a:endParaRPr lang="en-US" sz="1600" dirty="0">
                  <a:ea typeface="Cambria" panose="02040503050406030204" pitchFamily="18" charset="0"/>
                  <a:cs typeface="Cambria" panose="02040503050406030204" pitchFamily="18" charset="0"/>
                </a:endParaRPr>
              </a:p>
              <a:p>
                <a:pPr marL="342900" marR="0" lvl="0" indent="-342900">
                  <a:lnSpc>
                    <a:spcPct val="100000"/>
                  </a:lnSpc>
                  <a:spcBef>
                    <a:spcPts val="200"/>
                  </a:spcBef>
                  <a:spcAft>
                    <a:spcPts val="0"/>
                  </a:spcAft>
                  <a:buFont typeface="+mj-lt"/>
                  <a:buAutoNum type="arabicPeriod"/>
                </a:pPr>
                <a:r>
                  <a:rPr lang="en-US" sz="1600" dirty="0">
                    <a:effectLst/>
                    <a:ea typeface="Cambria" panose="02040503050406030204" pitchFamily="18" charset="0"/>
                    <a:cs typeface="Cambria" panose="02040503050406030204" pitchFamily="18" charset="0"/>
                  </a:rPr>
                  <a:t>Principal McDaniel wants to know if there is a method to use a set of camera observations </a:t>
                </a:r>
                <a:endParaRPr lang="en-US" sz="1600" dirty="0">
                  <a:ea typeface="Cambria" panose="02040503050406030204" pitchFamily="18" charset="0"/>
                  <a:cs typeface="Cambria" panose="02040503050406030204" pitchFamily="18" charset="0"/>
                </a:endParaRPr>
              </a:p>
              <a:p>
                <a:pPr marL="0" marR="0" lvl="0" indent="0" algn="ctr">
                  <a:lnSpc>
                    <a:spcPct val="100000"/>
                  </a:lnSpc>
                  <a:spcBef>
                    <a:spcPts val="200"/>
                  </a:spcBef>
                  <a:spcAft>
                    <a:spcPts val="0"/>
                  </a:spcAft>
                  <a:buNone/>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r>
                        <a:rPr lang="en-US" sz="1400" b="0" i="1" smtClean="0">
                          <a:latin typeface="Cambria Math" panose="02040503050406030204" pitchFamily="18" charset="0"/>
                        </a:rPr>
                        <m:t>= </m:t>
                      </m:r>
                      <m:d>
                        <m:dPr>
                          <m:begChr m:val="["/>
                          <m:endChr m:val="]"/>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m>
                                  <m:mPr>
                                    <m:mcs>
                                      <m:mc>
                                        <m:mcPr>
                                          <m:count m:val="1"/>
                                          <m:mcJc m:val="center"/>
                                        </m:mcPr>
                                      </m:mc>
                                    </m:mcs>
                                    <m:ctrlPr>
                                      <a:rPr lang="en-US" sz="1400" b="0" i="1" smtClean="0">
                                        <a:latin typeface="Cambria Math" panose="02040503050406030204" pitchFamily="18" charset="0"/>
                                      </a:rPr>
                                    </m:ctrlPr>
                                  </m:mPr>
                                  <m:m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a:rPr lang="en-US" sz="1400" b="0" i="1" smtClean="0">
                                              <a:latin typeface="Cambria Math" panose="02040503050406030204" pitchFamily="18" charset="0"/>
                                            </a:rPr>
                                            <m:t>1</m:t>
                                          </m:r>
                                        </m:sub>
                                      </m:sSub>
                                    </m:e>
                                  </m:mr>
                                  <m:mr>
                                    <m:e>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a:rPr lang="en-US" sz="1400" b="0" i="1" smtClean="0">
                                              <a:latin typeface="Cambria Math" panose="02040503050406030204" pitchFamily="18" charset="0"/>
                                            </a:rPr>
                                            <m:t>2</m:t>
                                          </m:r>
                                        </m:sub>
                                      </m:sSub>
                                    </m:e>
                                  </m:mr>
                                </m:m>
                              </m:e>
                            </m:mr>
                            <m:mr>
                              <m:e>
                                <m:m>
                                  <m:mPr>
                                    <m:mcs>
                                      <m:mc>
                                        <m:mcPr>
                                          <m:count m:val="1"/>
                                          <m:mcJc m:val="center"/>
                                        </m:mcPr>
                                      </m:mc>
                                    </m:mcs>
                                    <m:ctrlPr>
                                      <a:rPr lang="en-US" sz="1400" b="0" i="1" smtClean="0">
                                        <a:latin typeface="Cambria Math" panose="02040503050406030204" pitchFamily="18" charset="0"/>
                                      </a:rPr>
                                    </m:ctrlPr>
                                  </m:mPr>
                                  <m:mr>
                                    <m:e>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a:rPr lang="en-US" sz="1400" b="0" i="1" smtClean="0">
                                              <a:latin typeface="Cambria Math" panose="02040503050406030204" pitchFamily="18" charset="0"/>
                                            </a:rPr>
                                            <m:t>3</m:t>
                                          </m:r>
                                        </m:sub>
                                      </m:sSub>
                                    </m:e>
                                  </m:mr>
                                  <m:mr>
                                    <m:e>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a:rPr lang="en-US" sz="1400" b="0" i="1" smtClean="0">
                                              <a:latin typeface="Cambria Math" panose="02040503050406030204" pitchFamily="18" charset="0"/>
                                            </a:rPr>
                                            <m:t>4</m:t>
                                          </m:r>
                                        </m:sub>
                                      </m:sSub>
                                    </m:e>
                                  </m:mr>
                                  <m:mr>
                                    <m:e>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a:rPr lang="en-US" sz="1400" b="0" i="1" smtClean="0">
                                              <a:latin typeface="Cambria Math" panose="02040503050406030204" pitchFamily="18" charset="0"/>
                                            </a:rPr>
                                            <m:t>5</m:t>
                                          </m:r>
                                        </m:sub>
                                      </m:sSub>
                                    </m:e>
                                  </m:mr>
                                </m:m>
                              </m:e>
                            </m:mr>
                          </m:m>
                        </m:e>
                      </m:d>
                    </m:oMath>
                  </m:oMathPara>
                </a14:m>
                <a:endParaRPr lang="en-US" sz="1400" dirty="0"/>
              </a:p>
              <a:p>
                <a:pPr marL="0" marR="0" lvl="0" indent="0" algn="ctr">
                  <a:lnSpc>
                    <a:spcPct val="100000"/>
                  </a:lnSpc>
                  <a:spcBef>
                    <a:spcPts val="200"/>
                  </a:spcBef>
                  <a:spcAft>
                    <a:spcPts val="0"/>
                  </a:spcAft>
                  <a:buNone/>
                </a:pPr>
                <a:endParaRPr lang="en-US" sz="800" dirty="0"/>
              </a:p>
              <a:p>
                <a:pPr marL="344488" marR="0" lvl="0" indent="0">
                  <a:lnSpc>
                    <a:spcPct val="100000"/>
                  </a:lnSpc>
                  <a:spcBef>
                    <a:spcPts val="200"/>
                  </a:spcBef>
                  <a:spcAft>
                    <a:spcPts val="0"/>
                  </a:spcAft>
                  <a:buNone/>
                </a:pPr>
                <a:r>
                  <a:rPr lang="en-US" sz="1600" dirty="0">
                    <a:effectLst/>
                    <a:ea typeface="Cambria" panose="02040503050406030204" pitchFamily="18" charset="0"/>
                    <a:cs typeface="Cambria" panose="02040503050406030204" pitchFamily="18" charset="0"/>
                  </a:rPr>
                  <a:t>to calculate the change in the number of people in Rooms A-D. Is this possible or not? If it is, illustrate how your method can be used with the data between 1st to 2nd period, and 2nd to 3rd period. If not, explain why not. </a:t>
                </a:r>
              </a:p>
            </p:txBody>
          </p:sp>
        </mc:Choice>
        <mc:Fallback>
          <p:sp>
            <p:nvSpPr>
              <p:cNvPr id="11" name="Content Placeholder 2">
                <a:extLst>
                  <a:ext uri="{FF2B5EF4-FFF2-40B4-BE49-F238E27FC236}">
                    <a16:creationId xmlns:a16="http://schemas.microsoft.com/office/drawing/2014/main" id="{6AF00EE4-3961-C94C-A0C4-526548862522}"/>
                  </a:ext>
                </a:extLst>
              </p:cNvPr>
              <p:cNvSpPr txBox="1">
                <a:spLocks noRot="1" noChangeAspect="1" noMove="1" noResize="1" noEditPoints="1" noAdjustHandles="1" noChangeArrowheads="1" noChangeShapeType="1" noTextEdit="1"/>
              </p:cNvSpPr>
              <p:nvPr/>
            </p:nvSpPr>
            <p:spPr>
              <a:xfrm>
                <a:off x="603421" y="2017387"/>
                <a:ext cx="7379045" cy="3732350"/>
              </a:xfrm>
              <a:prstGeom prst="rect">
                <a:avLst/>
              </a:prstGeom>
              <a:blipFill>
                <a:blip r:embed="rId3"/>
                <a:stretch>
                  <a:fillRect l="-515" t="-339" b="-1457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19AD3C0A-4814-C243-A04B-F2782E6CE757}"/>
              </a:ext>
            </a:extLst>
          </p:cNvPr>
          <p:cNvSpPr>
            <a:spLocks noGrp="1"/>
          </p:cNvSpPr>
          <p:nvPr>
            <p:ph type="title"/>
          </p:nvPr>
        </p:nvSpPr>
        <p:spPr>
          <a:xfrm>
            <a:off x="838199" y="365125"/>
            <a:ext cx="11661489" cy="1325563"/>
          </a:xfrm>
        </p:spPr>
        <p:txBody>
          <a:bodyPr/>
          <a:lstStyle/>
          <a:p>
            <a:r>
              <a:rPr lang="en-US" dirty="0">
                <a:latin typeface="Cambria" panose="02040503050406030204" pitchFamily="18" charset="0"/>
              </a:rPr>
              <a:t>Task 2 - Linking Camera Data to Changes in Room Populations</a:t>
            </a:r>
          </a:p>
        </p:txBody>
      </p:sp>
      <p:grpSp>
        <p:nvGrpSpPr>
          <p:cNvPr id="8" name="Google Shape;137;p3">
            <a:extLst>
              <a:ext uri="{FF2B5EF4-FFF2-40B4-BE49-F238E27FC236}">
                <a16:creationId xmlns:a16="http://schemas.microsoft.com/office/drawing/2014/main" id="{3616CCF0-74F6-4B4B-A238-6194237A1A4D}"/>
              </a:ext>
            </a:extLst>
          </p:cNvPr>
          <p:cNvGrpSpPr/>
          <p:nvPr/>
        </p:nvGrpSpPr>
        <p:grpSpPr>
          <a:xfrm>
            <a:off x="222422" y="-9571"/>
            <a:ext cx="1631092" cy="1492382"/>
            <a:chOff x="222422" y="-9571"/>
            <a:chExt cx="1631092" cy="1492382"/>
          </a:xfrm>
        </p:grpSpPr>
        <p:sp>
          <p:nvSpPr>
            <p:cNvPr id="9" name="Google Shape;138;p3">
              <a:extLst>
                <a:ext uri="{FF2B5EF4-FFF2-40B4-BE49-F238E27FC236}">
                  <a16:creationId xmlns:a16="http://schemas.microsoft.com/office/drawing/2014/main" id="{C9B37BB0-42E8-C34F-B0EF-7DE12210BB7C}"/>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0" name="Google Shape;139;p3">
              <a:extLst>
                <a:ext uri="{FF2B5EF4-FFF2-40B4-BE49-F238E27FC236}">
                  <a16:creationId xmlns:a16="http://schemas.microsoft.com/office/drawing/2014/main" id="{E21AE2CD-9956-CE47-A537-659DBA35C570}"/>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pic>
        <p:nvPicPr>
          <p:cNvPr id="3073" name="image1.png" descr="A picture containing diagram&#10;&#10;Description automatically generated">
            <a:extLst>
              <a:ext uri="{FF2B5EF4-FFF2-40B4-BE49-F238E27FC236}">
                <a16:creationId xmlns:a16="http://schemas.microsoft.com/office/drawing/2014/main" id="{1013B17A-A6B2-6548-9C48-0E62855A0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852" t="677" r="230" b="1579"/>
          <a:stretch>
            <a:fillRect/>
          </a:stretch>
        </p:blipFill>
        <p:spPr bwMode="auto">
          <a:xfrm>
            <a:off x="8405650" y="4418308"/>
            <a:ext cx="2948151" cy="223044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3.png">
            <a:extLst>
              <a:ext uri="{FF2B5EF4-FFF2-40B4-BE49-F238E27FC236}">
                <a16:creationId xmlns:a16="http://schemas.microsoft.com/office/drawing/2014/main" id="{477EF93C-13EF-4E4D-AD55-6AB03788A33A}"/>
              </a:ext>
            </a:extLst>
          </p:cNvPr>
          <p:cNvPicPr>
            <a:picLocks/>
          </p:cNvPicPr>
          <p:nvPr/>
        </p:nvPicPr>
        <p:blipFill>
          <a:blip r:embed="rId5"/>
          <a:stretch>
            <a:fillRect/>
          </a:stretch>
        </p:blipFill>
        <p:spPr>
          <a:xfrm>
            <a:off x="8405650" y="1324469"/>
            <a:ext cx="2948151" cy="2927154"/>
          </a:xfrm>
          <a:prstGeom prst="rect">
            <a:avLst/>
          </a:prstGeom>
          <a:ln/>
        </p:spPr>
      </p:pic>
    </p:spTree>
    <p:extLst>
      <p:ext uri="{BB962C8B-B14F-4D97-AF65-F5344CB8AC3E}">
        <p14:creationId xmlns:p14="http://schemas.microsoft.com/office/powerpoint/2010/main" val="988303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FD243-CB93-824E-A7AF-582ECBD2A457}"/>
              </a:ext>
            </a:extLst>
          </p:cNvPr>
          <p:cNvSpPr>
            <a:spLocks noGrp="1"/>
          </p:cNvSpPr>
          <p:nvPr>
            <p:ph type="title"/>
          </p:nvPr>
        </p:nvSpPr>
        <p:spPr/>
        <p:txBody>
          <a:bodyPr>
            <a:normAutofit/>
          </a:bodyPr>
          <a:lstStyle/>
          <a:p>
            <a:r>
              <a:rPr lang="en-US" sz="4000" dirty="0">
                <a:latin typeface="Cambria" panose="02040503050406030204" pitchFamily="18" charset="0"/>
                <a:cs typeface="Arial" panose="020B0604020202020204" pitchFamily="34" charset="0"/>
              </a:rPr>
              <a:t>IOLA: What is it? </a:t>
            </a:r>
          </a:p>
        </p:txBody>
      </p:sp>
      <p:sp>
        <p:nvSpPr>
          <p:cNvPr id="3" name="Content Placeholder 2">
            <a:extLst>
              <a:ext uri="{FF2B5EF4-FFF2-40B4-BE49-F238E27FC236}">
                <a16:creationId xmlns:a16="http://schemas.microsoft.com/office/drawing/2014/main" id="{4F7EE3E9-2601-5A42-ACCA-B3DCF9D0892B}"/>
              </a:ext>
            </a:extLst>
          </p:cNvPr>
          <p:cNvSpPr>
            <a:spLocks noGrp="1"/>
          </p:cNvSpPr>
          <p:nvPr>
            <p:ph idx="1"/>
          </p:nvPr>
        </p:nvSpPr>
        <p:spPr>
          <a:xfrm>
            <a:off x="838200" y="1840463"/>
            <a:ext cx="10515600" cy="4351339"/>
          </a:xfrm>
        </p:spPr>
        <p:txBody>
          <a:bodyPr>
            <a:normAutofit/>
          </a:bodyPr>
          <a:lstStyle/>
          <a:p>
            <a:pPr marL="0" indent="0">
              <a:lnSpc>
                <a:spcPct val="110000"/>
              </a:lnSpc>
              <a:buNone/>
            </a:pPr>
            <a:r>
              <a:rPr lang="en-US" sz="2000" dirty="0">
                <a:cs typeface="Gill Sans Light" panose="020B0302020104020203" pitchFamily="34" charset="-79"/>
              </a:rPr>
              <a:t>The Inquiry-Oriented Linear Algebra (IOLA) project develops research-based student materials composed of challenging and coherent task sequences that facilitate an inquiry-oriented approach to the teaching and learning of linear algebra.  The project also develops instructional support materials to help instructors implement the IOLA tasks in their classrooms. </a:t>
            </a:r>
          </a:p>
          <a:p>
            <a:endParaRPr lang="en-US" dirty="0"/>
          </a:p>
        </p:txBody>
      </p:sp>
      <p:pic>
        <p:nvPicPr>
          <p:cNvPr id="6" name="Picture 5" descr="Screen shot 2010-12-30 at 11.48.58 AM.png">
            <a:extLst>
              <a:ext uri="{FF2B5EF4-FFF2-40B4-BE49-F238E27FC236}">
                <a16:creationId xmlns:a16="http://schemas.microsoft.com/office/drawing/2014/main" id="{D59C2329-E018-F840-80C2-1171152B6E81}"/>
              </a:ext>
            </a:extLst>
          </p:cNvPr>
          <p:cNvPicPr>
            <a:picLocks noChangeAspect="1"/>
          </p:cNvPicPr>
          <p:nvPr/>
        </p:nvPicPr>
        <p:blipFill>
          <a:blip r:embed="rId2"/>
          <a:stretch>
            <a:fillRect/>
          </a:stretch>
        </p:blipFill>
        <p:spPr>
          <a:xfrm>
            <a:off x="129195" y="5550305"/>
            <a:ext cx="1289132" cy="1270179"/>
          </a:xfrm>
          <a:prstGeom prst="rect">
            <a:avLst/>
          </a:prstGeom>
        </p:spPr>
      </p:pic>
      <p:sp>
        <p:nvSpPr>
          <p:cNvPr id="18" name="TextBox 17">
            <a:extLst>
              <a:ext uri="{FF2B5EF4-FFF2-40B4-BE49-F238E27FC236}">
                <a16:creationId xmlns:a16="http://schemas.microsoft.com/office/drawing/2014/main" id="{731673A8-8387-BA49-9475-EA67196D5FA7}"/>
              </a:ext>
            </a:extLst>
          </p:cNvPr>
          <p:cNvSpPr txBox="1"/>
          <p:nvPr/>
        </p:nvSpPr>
        <p:spPr>
          <a:xfrm>
            <a:off x="9136337" y="6375730"/>
            <a:ext cx="2326663" cy="276999"/>
          </a:xfrm>
          <a:prstGeom prst="rect">
            <a:avLst/>
          </a:prstGeom>
          <a:noFill/>
        </p:spPr>
        <p:txBody>
          <a:bodyPr wrap="none" rtlCol="0">
            <a:spAutoFit/>
          </a:bodyPr>
          <a:lstStyle/>
          <a:p>
            <a:pPr defTabSz="914377"/>
            <a:r>
              <a:rPr lang="en-US" sz="1200" b="1" spc="111" dirty="0">
                <a:solidFill>
                  <a:srgbClr val="2D6CA4"/>
                </a:solidFill>
                <a:latin typeface="Gill Sans"/>
                <a:cs typeface="Gill Sans"/>
              </a:rPr>
              <a:t>http://</a:t>
            </a:r>
            <a:r>
              <a:rPr lang="en-US" sz="1200" b="1" spc="111" dirty="0" err="1">
                <a:solidFill>
                  <a:srgbClr val="2D6CA4"/>
                </a:solidFill>
                <a:latin typeface="Gill Sans"/>
                <a:cs typeface="Gill Sans"/>
              </a:rPr>
              <a:t>iola.math.vt.edu</a:t>
            </a:r>
            <a:endParaRPr lang="en-US" sz="1200" b="1" spc="111" dirty="0">
              <a:solidFill>
                <a:srgbClr val="2D6CA4"/>
              </a:solidFill>
              <a:latin typeface="Gill Sans"/>
              <a:cs typeface="Gill Sans"/>
            </a:endParaRPr>
          </a:p>
        </p:txBody>
      </p:sp>
      <p:pic>
        <p:nvPicPr>
          <p:cNvPr id="19" name="Picture 18">
            <a:extLst>
              <a:ext uri="{FF2B5EF4-FFF2-40B4-BE49-F238E27FC236}">
                <a16:creationId xmlns:a16="http://schemas.microsoft.com/office/drawing/2014/main" id="{02D0B311-28C0-0941-91C1-24042FFE1AB2}"/>
              </a:ext>
            </a:extLst>
          </p:cNvPr>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8011"/>
                    </a14:imgEffect>
                    <a14:imgEffect>
                      <a14:saturation sat="0"/>
                    </a14:imgEffect>
                  </a14:imgLayer>
                </a14:imgProps>
              </a:ext>
              <a:ext uri="{28A0092B-C50C-407E-A947-70E740481C1C}">
                <a14:useLocalDpi xmlns:a14="http://schemas.microsoft.com/office/drawing/2010/main"/>
              </a:ext>
            </a:extLst>
          </a:blip>
          <a:stretch>
            <a:fillRect/>
          </a:stretch>
        </p:blipFill>
        <p:spPr>
          <a:xfrm>
            <a:off x="11353801" y="5924033"/>
            <a:ext cx="775737" cy="775737"/>
          </a:xfrm>
          <a:prstGeom prst="rect">
            <a:avLst/>
          </a:prstGeom>
        </p:spPr>
      </p:pic>
      <p:grpSp>
        <p:nvGrpSpPr>
          <p:cNvPr id="4" name="Group 3">
            <a:extLst>
              <a:ext uri="{FF2B5EF4-FFF2-40B4-BE49-F238E27FC236}">
                <a16:creationId xmlns:a16="http://schemas.microsoft.com/office/drawing/2014/main" id="{240377F8-DD77-4A46-B0C3-79EAAD265C3F}"/>
              </a:ext>
            </a:extLst>
          </p:cNvPr>
          <p:cNvGrpSpPr/>
          <p:nvPr/>
        </p:nvGrpSpPr>
        <p:grpSpPr>
          <a:xfrm>
            <a:off x="44369" y="3619221"/>
            <a:ext cx="12112720" cy="1637868"/>
            <a:chOff x="44369" y="3619221"/>
            <a:chExt cx="12112720" cy="1637868"/>
          </a:xfrm>
        </p:grpSpPr>
        <p:pic>
          <p:nvPicPr>
            <p:cNvPr id="10" name="Picture 9" descr="Screen Shot 2013-04-04 at 12.59.07 PM.png">
              <a:extLst>
                <a:ext uri="{FF2B5EF4-FFF2-40B4-BE49-F238E27FC236}">
                  <a16:creationId xmlns:a16="http://schemas.microsoft.com/office/drawing/2014/main" id="{272BF85A-8FE5-2044-BC08-02CD38D2211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33093" y="3619221"/>
              <a:ext cx="991656" cy="1005840"/>
            </a:xfrm>
            <a:prstGeom prst="rect">
              <a:avLst/>
            </a:prstGeom>
            <a:ln>
              <a:solidFill>
                <a:schemeClr val="tx1"/>
              </a:solidFill>
            </a:ln>
          </p:spPr>
        </p:pic>
        <p:sp>
          <p:nvSpPr>
            <p:cNvPr id="11" name="TextBox 10">
              <a:extLst>
                <a:ext uri="{FF2B5EF4-FFF2-40B4-BE49-F238E27FC236}">
                  <a16:creationId xmlns:a16="http://schemas.microsoft.com/office/drawing/2014/main" id="{1046E566-4E18-CA4E-8A4A-F7B8798E59EB}"/>
                </a:ext>
              </a:extLst>
            </p:cNvPr>
            <p:cNvSpPr txBox="1"/>
            <p:nvPr/>
          </p:nvSpPr>
          <p:spPr>
            <a:xfrm>
              <a:off x="2744618" y="4672314"/>
              <a:ext cx="2168606" cy="584775"/>
            </a:xfrm>
            <a:prstGeom prst="rect">
              <a:avLst/>
            </a:prstGeom>
            <a:noFill/>
          </p:spPr>
          <p:txBody>
            <a:bodyPr wrap="none" rtlCol="0">
              <a:spAutoFit/>
            </a:bodyPr>
            <a:lstStyle/>
            <a:p>
              <a:pPr algn="ctr"/>
              <a:r>
                <a:rPr lang="en-US" sz="1600" dirty="0"/>
                <a:t>Michelle Zandieh</a:t>
              </a:r>
            </a:p>
            <a:p>
              <a:pPr algn="ctr"/>
              <a:r>
                <a:rPr lang="en-US" sz="1600" dirty="0"/>
                <a:t>Arizona State University</a:t>
              </a:r>
            </a:p>
          </p:txBody>
        </p:sp>
        <p:pic>
          <p:nvPicPr>
            <p:cNvPr id="8" name="Picture 7" descr="Users:mwawro:Downloads:293420_2314555416087_1638632828_n.jpg">
              <a:extLst>
                <a:ext uri="{FF2B5EF4-FFF2-40B4-BE49-F238E27FC236}">
                  <a16:creationId xmlns:a16="http://schemas.microsoft.com/office/drawing/2014/main" id="{309AC171-088D-0D46-943D-5AA32EAE8AF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7986305" y="3619221"/>
              <a:ext cx="991240" cy="1005840"/>
            </a:xfrm>
            <a:prstGeom prst="rect">
              <a:avLst/>
            </a:prstGeom>
            <a:noFill/>
            <a:ln>
              <a:solidFill>
                <a:schemeClr val="tx1"/>
              </a:solidFill>
            </a:ln>
            <a:extLst>
              <a:ext uri="{53640926-AAD7-44d8-BBD7-CCE9431645EC}">
                <a14:shadowObscured xmlns:a14="http://schemas.microsoft.com/office/drawing/2010/main" xmlns=""/>
              </a:ext>
              <a:ext uri="{FAA26D3D-D897-4be2-8F04-BA451C77F1D7}">
                <ma14:placeholderFlag xmlns:ma14="http://schemas.microsoft.com/office/mac/drawingml/2011/main" xmlns=""/>
              </a:ext>
            </a:extLst>
          </p:spPr>
        </p:pic>
        <p:sp>
          <p:nvSpPr>
            <p:cNvPr id="12" name="TextBox 11">
              <a:extLst>
                <a:ext uri="{FF2B5EF4-FFF2-40B4-BE49-F238E27FC236}">
                  <a16:creationId xmlns:a16="http://schemas.microsoft.com/office/drawing/2014/main" id="{4A9CFD10-A477-A746-8FF1-10497C8B0DCF}"/>
                </a:ext>
              </a:extLst>
            </p:cNvPr>
            <p:cNvSpPr txBox="1"/>
            <p:nvPr/>
          </p:nvSpPr>
          <p:spPr>
            <a:xfrm>
              <a:off x="7326064" y="4672314"/>
              <a:ext cx="2311722" cy="584775"/>
            </a:xfrm>
            <a:prstGeom prst="rect">
              <a:avLst/>
            </a:prstGeom>
            <a:noFill/>
          </p:spPr>
          <p:txBody>
            <a:bodyPr wrap="none" rtlCol="0">
              <a:spAutoFit/>
            </a:bodyPr>
            <a:lstStyle/>
            <a:p>
              <a:pPr algn="ctr"/>
              <a:r>
                <a:rPr lang="en-US" sz="1600" dirty="0"/>
                <a:t>Christine Andrews-Larson</a:t>
              </a:r>
            </a:p>
            <a:p>
              <a:pPr algn="ctr"/>
              <a:r>
                <a:rPr lang="en-US" sz="1600" dirty="0"/>
                <a:t>Florida State University</a:t>
              </a:r>
            </a:p>
          </p:txBody>
        </p:sp>
        <p:pic>
          <p:nvPicPr>
            <p:cNvPr id="9" name="Picture 8" descr="Users:mwawro:Desktop:Screen Shot 2012-12-12 at 1.12.00 PM.png">
              <a:extLst>
                <a:ext uri="{FF2B5EF4-FFF2-40B4-BE49-F238E27FC236}">
                  <a16:creationId xmlns:a16="http://schemas.microsoft.com/office/drawing/2014/main" id="{B520907E-9DAD-8D41-B821-33449C0EC4DF}"/>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31267" y="3619221"/>
              <a:ext cx="991853" cy="1005840"/>
            </a:xfrm>
            <a:prstGeom prst="rect">
              <a:avLst/>
            </a:prstGeom>
            <a:noFill/>
            <a:ln>
              <a:solidFill>
                <a:schemeClr val="tx1"/>
              </a:solidFill>
            </a:ln>
            <a:extLst>
              <a:ext uri="{FAA26D3D-D897-4be2-8F04-BA451C77F1D7}">
                <ma14:placeholderFlag xmlns:ma14="http://schemas.microsoft.com/office/mac/drawingml/2011/main" xmlns=""/>
              </a:ext>
            </a:extLst>
          </p:spPr>
        </p:pic>
        <p:sp>
          <p:nvSpPr>
            <p:cNvPr id="13" name="TextBox 12">
              <a:extLst>
                <a:ext uri="{FF2B5EF4-FFF2-40B4-BE49-F238E27FC236}">
                  <a16:creationId xmlns:a16="http://schemas.microsoft.com/office/drawing/2014/main" id="{789D08E0-7AE1-E84F-89DB-360E5B54C349}"/>
                </a:ext>
              </a:extLst>
            </p:cNvPr>
            <p:cNvSpPr txBox="1"/>
            <p:nvPr/>
          </p:nvSpPr>
          <p:spPr>
            <a:xfrm>
              <a:off x="44369" y="4672314"/>
              <a:ext cx="2365648" cy="584775"/>
            </a:xfrm>
            <a:prstGeom prst="rect">
              <a:avLst/>
            </a:prstGeom>
            <a:noFill/>
          </p:spPr>
          <p:txBody>
            <a:bodyPr wrap="none" rtlCol="0">
              <a:spAutoFit/>
            </a:bodyPr>
            <a:lstStyle/>
            <a:p>
              <a:pPr algn="ctr"/>
              <a:r>
                <a:rPr lang="en-US" sz="1600" dirty="0"/>
                <a:t>Chris Rasmussen</a:t>
              </a:r>
            </a:p>
            <a:p>
              <a:pPr algn="ctr"/>
              <a:r>
                <a:rPr lang="en-US" sz="1600" dirty="0"/>
                <a:t>San Diego State University</a:t>
              </a:r>
            </a:p>
          </p:txBody>
        </p:sp>
        <p:pic>
          <p:nvPicPr>
            <p:cNvPr id="7" name="Content Placeholder 4">
              <a:extLst>
                <a:ext uri="{FF2B5EF4-FFF2-40B4-BE49-F238E27FC236}">
                  <a16:creationId xmlns:a16="http://schemas.microsoft.com/office/drawing/2014/main" id="{B9C088F8-7BD7-AD4F-9B88-FA5287660400}"/>
                </a:ext>
              </a:extLst>
            </p:cNvPr>
            <p:cNvPicPr>
              <a:picLocks noChangeAspect="1"/>
            </p:cNvPicPr>
            <p:nvPr/>
          </p:nvPicPr>
          <p:blipFill rotWithShape="1">
            <a:blip r:embed="rId9"/>
            <a:srcRect l="6719" t="6974" r="14158" b="31866"/>
            <a:stretch/>
          </p:blipFill>
          <p:spPr>
            <a:xfrm>
              <a:off x="10570796" y="3619221"/>
              <a:ext cx="1005840" cy="1005840"/>
            </a:xfrm>
            <a:prstGeom prst="rect">
              <a:avLst/>
            </a:prstGeom>
            <a:ln>
              <a:solidFill>
                <a:schemeClr val="tx1"/>
              </a:solidFill>
            </a:ln>
          </p:spPr>
        </p:pic>
        <p:sp>
          <p:nvSpPr>
            <p:cNvPr id="14" name="TextBox 13">
              <a:extLst>
                <a:ext uri="{FF2B5EF4-FFF2-40B4-BE49-F238E27FC236}">
                  <a16:creationId xmlns:a16="http://schemas.microsoft.com/office/drawing/2014/main" id="{45303D4A-C1E5-0247-932B-8819D177BE59}"/>
                </a:ext>
              </a:extLst>
            </p:cNvPr>
            <p:cNvSpPr txBox="1"/>
            <p:nvPr/>
          </p:nvSpPr>
          <p:spPr>
            <a:xfrm>
              <a:off x="9990342" y="4672314"/>
              <a:ext cx="2166747" cy="584775"/>
            </a:xfrm>
            <a:prstGeom prst="rect">
              <a:avLst/>
            </a:prstGeom>
            <a:noFill/>
          </p:spPr>
          <p:txBody>
            <a:bodyPr wrap="none" rtlCol="0">
              <a:spAutoFit/>
            </a:bodyPr>
            <a:lstStyle/>
            <a:p>
              <a:pPr algn="ctr"/>
              <a:r>
                <a:rPr lang="en-US" sz="1600" dirty="0"/>
                <a:t>David Plaxco</a:t>
              </a:r>
            </a:p>
            <a:p>
              <a:pPr algn="ctr"/>
              <a:r>
                <a:rPr lang="en-US" sz="1600" dirty="0"/>
                <a:t>Clayton State University</a:t>
              </a:r>
            </a:p>
          </p:txBody>
        </p:sp>
        <p:pic>
          <p:nvPicPr>
            <p:cNvPr id="16" name="Google Shape;123;p3">
              <a:extLst>
                <a:ext uri="{FF2B5EF4-FFF2-40B4-BE49-F238E27FC236}">
                  <a16:creationId xmlns:a16="http://schemas.microsoft.com/office/drawing/2014/main" id="{7D990C03-655E-0040-B91D-F73E91787892}"/>
                </a:ext>
              </a:extLst>
            </p:cNvPr>
            <p:cNvPicPr preferRelativeResize="0">
              <a:picLocks noChangeAspect="1"/>
            </p:cNvPicPr>
            <p:nvPr/>
          </p:nvPicPr>
          <p:blipFill rotWithShape="1">
            <a:blip r:embed="rId10">
              <a:alphaModFix/>
            </a:blip>
            <a:srcRect l="10063" t="3156" r="76" b="23645"/>
            <a:stretch/>
          </p:blipFill>
          <p:spPr>
            <a:xfrm>
              <a:off x="5607203" y="3619221"/>
              <a:ext cx="1004877" cy="1005840"/>
            </a:xfrm>
            <a:prstGeom prst="rect">
              <a:avLst/>
            </a:prstGeom>
            <a:noFill/>
            <a:ln>
              <a:solidFill>
                <a:schemeClr val="tx1"/>
              </a:solidFill>
            </a:ln>
          </p:spPr>
        </p:pic>
        <p:sp>
          <p:nvSpPr>
            <p:cNvPr id="17" name="Google Shape;124;p3">
              <a:extLst>
                <a:ext uri="{FF2B5EF4-FFF2-40B4-BE49-F238E27FC236}">
                  <a16:creationId xmlns:a16="http://schemas.microsoft.com/office/drawing/2014/main" id="{FBD4161F-56C1-DA4E-B681-225B8B70A8C6}"/>
                </a:ext>
              </a:extLst>
            </p:cNvPr>
            <p:cNvSpPr txBox="1"/>
            <p:nvPr/>
          </p:nvSpPr>
          <p:spPr>
            <a:xfrm>
              <a:off x="5189123" y="4672354"/>
              <a:ext cx="1841036"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dirty="0">
                  <a:solidFill>
                    <a:schemeClr val="dk1"/>
                  </a:solidFill>
                  <a:ea typeface="Palatino Linotype"/>
                  <a:cs typeface="Palatino Linotype"/>
                  <a:sym typeface="Palatino Linotype"/>
                </a:rPr>
                <a:t>Megan Wawro</a:t>
              </a:r>
              <a:endParaRPr sz="1600" b="0" i="0" u="none" strike="noStrike" cap="none" dirty="0">
                <a:solidFill>
                  <a:srgbClr val="000000"/>
                </a:solidFil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dirty="0">
                  <a:solidFill>
                    <a:schemeClr val="dk1"/>
                  </a:solidFill>
                  <a:ea typeface="Palatino Linotype"/>
                  <a:cs typeface="Palatino Linotype"/>
                  <a:sym typeface="Palatino Linotype"/>
                </a:rPr>
                <a:t>Virginia Tech</a:t>
              </a:r>
              <a:endParaRPr sz="1600" b="0" i="0" u="none" strike="noStrike" cap="none" dirty="0">
                <a:solidFill>
                  <a:srgbClr val="000000"/>
                </a:solidFill>
                <a:ea typeface="Arial"/>
                <a:cs typeface="Arial"/>
                <a:sym typeface="Arial"/>
              </a:endParaRPr>
            </a:p>
          </p:txBody>
        </p:sp>
      </p:grpSp>
      <p:grpSp>
        <p:nvGrpSpPr>
          <p:cNvPr id="20" name="Google Shape;137;p3">
            <a:extLst>
              <a:ext uri="{FF2B5EF4-FFF2-40B4-BE49-F238E27FC236}">
                <a16:creationId xmlns:a16="http://schemas.microsoft.com/office/drawing/2014/main" id="{7E4A61A5-6424-AA42-AB2A-934403A6A86B}"/>
              </a:ext>
            </a:extLst>
          </p:cNvPr>
          <p:cNvGrpSpPr/>
          <p:nvPr/>
        </p:nvGrpSpPr>
        <p:grpSpPr>
          <a:xfrm>
            <a:off x="222422" y="-9571"/>
            <a:ext cx="1631092" cy="1492382"/>
            <a:chOff x="222422" y="-9571"/>
            <a:chExt cx="1631092" cy="1492382"/>
          </a:xfrm>
        </p:grpSpPr>
        <p:sp>
          <p:nvSpPr>
            <p:cNvPr id="21" name="Google Shape;138;p3">
              <a:extLst>
                <a:ext uri="{FF2B5EF4-FFF2-40B4-BE49-F238E27FC236}">
                  <a16:creationId xmlns:a16="http://schemas.microsoft.com/office/drawing/2014/main" id="{C8348520-3B81-C54D-B170-C6A3F1F8D689}"/>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22" name="Google Shape;139;p3">
              <a:extLst>
                <a:ext uri="{FF2B5EF4-FFF2-40B4-BE49-F238E27FC236}">
                  <a16:creationId xmlns:a16="http://schemas.microsoft.com/office/drawing/2014/main" id="{56B641CB-26B9-0347-832C-7E1BB1C96FEA}"/>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
        <p:nvSpPr>
          <p:cNvPr id="23" name="Rectangle 22">
            <a:extLst>
              <a:ext uri="{FF2B5EF4-FFF2-40B4-BE49-F238E27FC236}">
                <a16:creationId xmlns:a16="http://schemas.microsoft.com/office/drawing/2014/main" id="{56C06E25-2081-9345-858A-AFAA66176909}"/>
              </a:ext>
            </a:extLst>
          </p:cNvPr>
          <p:cNvSpPr/>
          <p:nvPr/>
        </p:nvSpPr>
        <p:spPr>
          <a:xfrm>
            <a:off x="1257072" y="6451152"/>
            <a:ext cx="5659242" cy="307777"/>
          </a:xfrm>
          <a:prstGeom prst="rect">
            <a:avLst/>
          </a:prstGeom>
        </p:spPr>
        <p:txBody>
          <a:bodyPr wrap="none">
            <a:spAutoFit/>
          </a:bodyPr>
          <a:lstStyle/>
          <a:p>
            <a:r>
              <a:rPr lang="en-US" sz="1400" dirty="0">
                <a:cs typeface="Gill Sans Light" panose="020B0302020104020203" pitchFamily="34" charset="-79"/>
              </a:rPr>
              <a:t>NSF DUE #1245673, 1245796, 1246083; DUE- 1915156, 1914841, 1914793</a:t>
            </a:r>
            <a:r>
              <a:rPr lang="en-US" sz="1400" dirty="0">
                <a:effectLst/>
                <a:cs typeface="Gill Sans Light" panose="020B0302020104020203" pitchFamily="34" charset="-79"/>
              </a:rPr>
              <a:t> </a:t>
            </a:r>
            <a:endParaRPr lang="en-US" sz="1400" dirty="0">
              <a:cs typeface="Gill Sans Light" panose="020B0302020104020203" pitchFamily="34" charset="-79"/>
            </a:endParaRPr>
          </a:p>
        </p:txBody>
      </p:sp>
    </p:spTree>
    <p:extLst>
      <p:ext uri="{BB962C8B-B14F-4D97-AF65-F5344CB8AC3E}">
        <p14:creationId xmlns:p14="http://schemas.microsoft.com/office/powerpoint/2010/main" val="2389850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Content Placeholder 2">
                <a:extLst>
                  <a:ext uri="{FF2B5EF4-FFF2-40B4-BE49-F238E27FC236}">
                    <a16:creationId xmlns:a16="http://schemas.microsoft.com/office/drawing/2014/main" id="{6AF00EE4-3961-C94C-A0C4-526548862522}"/>
                  </a:ext>
                </a:extLst>
              </p:cNvPr>
              <p:cNvSpPr txBox="1">
                <a:spLocks/>
              </p:cNvSpPr>
              <p:nvPr/>
            </p:nvSpPr>
            <p:spPr>
              <a:xfrm>
                <a:off x="603421" y="2017387"/>
                <a:ext cx="7379045" cy="37323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0000"/>
                  </a:lnSpc>
                  <a:spcBef>
                    <a:spcPts val="200"/>
                  </a:spcBef>
                  <a:spcAft>
                    <a:spcPts val="0"/>
                  </a:spcAft>
                  <a:buNone/>
                </a:pPr>
                <a:r>
                  <a:rPr lang="en-US" sz="1600" dirty="0">
                    <a:effectLst/>
                    <a:ea typeface="Belleza"/>
                    <a:cs typeface="Belleza"/>
                  </a:rPr>
                  <a:t>Principal McDaniel now wants to consider all the students who go past each camera during a given passing period -- regardless of their paths between rooms. In particular, she wants to determine the net change between class periods in each of the four classrooms by counting the numbers of people that walk past the five cameras. The table below shows how many students were seen walking past cameras 1-5 between 1st and 2nd period, and between 2nd and 3rd period. </a:t>
                </a:r>
              </a:p>
              <a:p>
                <a:pPr marR="0" lvl="0">
                  <a:lnSpc>
                    <a:spcPct val="100000"/>
                  </a:lnSpc>
                  <a:spcBef>
                    <a:spcPts val="200"/>
                  </a:spcBef>
                  <a:spcAft>
                    <a:spcPts val="0"/>
                  </a:spcAft>
                  <a:buFont typeface="+mj-lt"/>
                  <a:buAutoNum type="arabicPeriod" startAt="5"/>
                </a:pPr>
                <a:endParaRPr lang="en-US" sz="1600" dirty="0">
                  <a:ea typeface="Cambria" panose="02040503050406030204" pitchFamily="18" charset="0"/>
                  <a:cs typeface="Cambria" panose="02040503050406030204" pitchFamily="18" charset="0"/>
                </a:endParaRPr>
              </a:p>
              <a:p>
                <a:pPr marL="342900" marR="0" lvl="0" indent="-342900">
                  <a:lnSpc>
                    <a:spcPct val="100000"/>
                  </a:lnSpc>
                  <a:spcBef>
                    <a:spcPts val="200"/>
                  </a:spcBef>
                  <a:spcAft>
                    <a:spcPts val="0"/>
                  </a:spcAft>
                  <a:buFont typeface="+mj-lt"/>
                  <a:buAutoNum type="arabicPeriod"/>
                </a:pPr>
                <a:r>
                  <a:rPr lang="en-US" sz="1600" dirty="0">
                    <a:effectLst/>
                    <a:ea typeface="Cambria" panose="02040503050406030204" pitchFamily="18" charset="0"/>
                    <a:cs typeface="Cambria" panose="02040503050406030204" pitchFamily="18" charset="0"/>
                  </a:rPr>
                  <a:t>Principal McDaniel wants to know if there is a method to use a set of camera observations </a:t>
                </a:r>
                <a:endParaRPr lang="en-US" sz="1600" dirty="0">
                  <a:ea typeface="Cambria" panose="02040503050406030204" pitchFamily="18" charset="0"/>
                  <a:cs typeface="Cambria" panose="02040503050406030204" pitchFamily="18" charset="0"/>
                </a:endParaRPr>
              </a:p>
              <a:p>
                <a:pPr marL="0" marR="0" lvl="0" indent="0" algn="ctr">
                  <a:lnSpc>
                    <a:spcPct val="100000"/>
                  </a:lnSpc>
                  <a:spcBef>
                    <a:spcPts val="200"/>
                  </a:spcBef>
                  <a:spcAft>
                    <a:spcPts val="0"/>
                  </a:spcAft>
                  <a:buNone/>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r>
                        <a:rPr lang="en-US" sz="1400" b="0" i="1" smtClean="0">
                          <a:latin typeface="Cambria Math" panose="02040503050406030204" pitchFamily="18" charset="0"/>
                        </a:rPr>
                        <m:t>= </m:t>
                      </m:r>
                      <m:d>
                        <m:dPr>
                          <m:begChr m:val="["/>
                          <m:endChr m:val="]"/>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m>
                                  <m:mPr>
                                    <m:mcs>
                                      <m:mc>
                                        <m:mcPr>
                                          <m:count m:val="1"/>
                                          <m:mcJc m:val="center"/>
                                        </m:mcPr>
                                      </m:mc>
                                    </m:mcs>
                                    <m:ctrlPr>
                                      <a:rPr lang="en-US" sz="1400" b="0" i="1" smtClean="0">
                                        <a:latin typeface="Cambria Math" panose="02040503050406030204" pitchFamily="18" charset="0"/>
                                      </a:rPr>
                                    </m:ctrlPr>
                                  </m:mPr>
                                  <m:m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a:rPr lang="en-US" sz="1400" b="0" i="1" smtClean="0">
                                              <a:latin typeface="Cambria Math" panose="02040503050406030204" pitchFamily="18" charset="0"/>
                                            </a:rPr>
                                            <m:t>1</m:t>
                                          </m:r>
                                        </m:sub>
                                      </m:sSub>
                                    </m:e>
                                  </m:mr>
                                  <m:mr>
                                    <m:e>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a:rPr lang="en-US" sz="1400" b="0" i="1" smtClean="0">
                                              <a:latin typeface="Cambria Math" panose="02040503050406030204" pitchFamily="18" charset="0"/>
                                            </a:rPr>
                                            <m:t>2</m:t>
                                          </m:r>
                                        </m:sub>
                                      </m:sSub>
                                    </m:e>
                                  </m:mr>
                                </m:m>
                              </m:e>
                            </m:mr>
                            <m:mr>
                              <m:e>
                                <m:m>
                                  <m:mPr>
                                    <m:mcs>
                                      <m:mc>
                                        <m:mcPr>
                                          <m:count m:val="1"/>
                                          <m:mcJc m:val="center"/>
                                        </m:mcPr>
                                      </m:mc>
                                    </m:mcs>
                                    <m:ctrlPr>
                                      <a:rPr lang="en-US" sz="1400" b="0" i="1" smtClean="0">
                                        <a:latin typeface="Cambria Math" panose="02040503050406030204" pitchFamily="18" charset="0"/>
                                      </a:rPr>
                                    </m:ctrlPr>
                                  </m:mPr>
                                  <m:mr>
                                    <m:e>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a:rPr lang="en-US" sz="1400" b="0" i="1" smtClean="0">
                                              <a:latin typeface="Cambria Math" panose="02040503050406030204" pitchFamily="18" charset="0"/>
                                            </a:rPr>
                                            <m:t>3</m:t>
                                          </m:r>
                                        </m:sub>
                                      </m:sSub>
                                    </m:e>
                                  </m:mr>
                                  <m:mr>
                                    <m:e>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a:rPr lang="en-US" sz="1400" b="0" i="1" smtClean="0">
                                              <a:latin typeface="Cambria Math" panose="02040503050406030204" pitchFamily="18" charset="0"/>
                                            </a:rPr>
                                            <m:t>4</m:t>
                                          </m:r>
                                        </m:sub>
                                      </m:sSub>
                                    </m:e>
                                  </m:mr>
                                  <m:mr>
                                    <m:e>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a:rPr lang="en-US" sz="1400" b="0" i="1" smtClean="0">
                                              <a:latin typeface="Cambria Math" panose="02040503050406030204" pitchFamily="18" charset="0"/>
                                            </a:rPr>
                                            <m:t>5</m:t>
                                          </m:r>
                                        </m:sub>
                                      </m:sSub>
                                    </m:e>
                                  </m:mr>
                                </m:m>
                              </m:e>
                            </m:mr>
                          </m:m>
                        </m:e>
                      </m:d>
                    </m:oMath>
                  </m:oMathPara>
                </a14:m>
                <a:endParaRPr lang="en-US" sz="1400" dirty="0"/>
              </a:p>
              <a:p>
                <a:pPr marL="0" marR="0" lvl="0" indent="0" algn="ctr">
                  <a:lnSpc>
                    <a:spcPct val="100000"/>
                  </a:lnSpc>
                  <a:spcBef>
                    <a:spcPts val="200"/>
                  </a:spcBef>
                  <a:spcAft>
                    <a:spcPts val="0"/>
                  </a:spcAft>
                  <a:buNone/>
                </a:pPr>
                <a:endParaRPr lang="en-US" sz="800" dirty="0"/>
              </a:p>
              <a:p>
                <a:pPr marL="344488" marR="0" lvl="0" indent="0">
                  <a:lnSpc>
                    <a:spcPct val="100000"/>
                  </a:lnSpc>
                  <a:spcBef>
                    <a:spcPts val="200"/>
                  </a:spcBef>
                  <a:spcAft>
                    <a:spcPts val="0"/>
                  </a:spcAft>
                  <a:buNone/>
                </a:pPr>
                <a:r>
                  <a:rPr lang="en-US" sz="1600" dirty="0">
                    <a:effectLst/>
                    <a:ea typeface="Cambria" panose="02040503050406030204" pitchFamily="18" charset="0"/>
                    <a:cs typeface="Cambria" panose="02040503050406030204" pitchFamily="18" charset="0"/>
                  </a:rPr>
                  <a:t>to calculate the change in the number of people in Rooms A-D. Is this possible or not? If it is, illustrate how your method can be used with the data between 1st to 2nd period, and 2nd to 3rd period. If not, explain why not. </a:t>
                </a:r>
              </a:p>
            </p:txBody>
          </p:sp>
        </mc:Choice>
        <mc:Fallback>
          <p:sp>
            <p:nvSpPr>
              <p:cNvPr id="11" name="Content Placeholder 2">
                <a:extLst>
                  <a:ext uri="{FF2B5EF4-FFF2-40B4-BE49-F238E27FC236}">
                    <a16:creationId xmlns:a16="http://schemas.microsoft.com/office/drawing/2014/main" id="{6AF00EE4-3961-C94C-A0C4-526548862522}"/>
                  </a:ext>
                </a:extLst>
              </p:cNvPr>
              <p:cNvSpPr txBox="1">
                <a:spLocks noRot="1" noChangeAspect="1" noMove="1" noResize="1" noEditPoints="1" noAdjustHandles="1" noChangeArrowheads="1" noChangeShapeType="1" noTextEdit="1"/>
              </p:cNvSpPr>
              <p:nvPr/>
            </p:nvSpPr>
            <p:spPr>
              <a:xfrm>
                <a:off x="603421" y="2017387"/>
                <a:ext cx="7379045" cy="3732350"/>
              </a:xfrm>
              <a:prstGeom prst="rect">
                <a:avLst/>
              </a:prstGeom>
              <a:blipFill>
                <a:blip r:embed="rId3"/>
                <a:stretch>
                  <a:fillRect l="-515" t="-339" b="-1457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19AD3C0A-4814-C243-A04B-F2782E6CE757}"/>
              </a:ext>
            </a:extLst>
          </p:cNvPr>
          <p:cNvSpPr>
            <a:spLocks noGrp="1"/>
          </p:cNvSpPr>
          <p:nvPr>
            <p:ph type="title"/>
          </p:nvPr>
        </p:nvSpPr>
        <p:spPr>
          <a:xfrm>
            <a:off x="838199" y="365125"/>
            <a:ext cx="11661489" cy="1325563"/>
          </a:xfrm>
        </p:spPr>
        <p:txBody>
          <a:bodyPr/>
          <a:lstStyle/>
          <a:p>
            <a:r>
              <a:rPr lang="en-US" dirty="0">
                <a:latin typeface="Cambria" panose="02040503050406030204" pitchFamily="18" charset="0"/>
              </a:rPr>
              <a:t>Task 2 - Linking Camera Data to Changes in Room Populations</a:t>
            </a:r>
          </a:p>
        </p:txBody>
      </p:sp>
      <p:grpSp>
        <p:nvGrpSpPr>
          <p:cNvPr id="8" name="Google Shape;137;p3">
            <a:extLst>
              <a:ext uri="{FF2B5EF4-FFF2-40B4-BE49-F238E27FC236}">
                <a16:creationId xmlns:a16="http://schemas.microsoft.com/office/drawing/2014/main" id="{3616CCF0-74F6-4B4B-A238-6194237A1A4D}"/>
              </a:ext>
            </a:extLst>
          </p:cNvPr>
          <p:cNvGrpSpPr/>
          <p:nvPr/>
        </p:nvGrpSpPr>
        <p:grpSpPr>
          <a:xfrm>
            <a:off x="222422" y="-9571"/>
            <a:ext cx="1631092" cy="1492382"/>
            <a:chOff x="222422" y="-9571"/>
            <a:chExt cx="1631092" cy="1492382"/>
          </a:xfrm>
        </p:grpSpPr>
        <p:sp>
          <p:nvSpPr>
            <p:cNvPr id="9" name="Google Shape;138;p3">
              <a:extLst>
                <a:ext uri="{FF2B5EF4-FFF2-40B4-BE49-F238E27FC236}">
                  <a16:creationId xmlns:a16="http://schemas.microsoft.com/office/drawing/2014/main" id="{C9B37BB0-42E8-C34F-B0EF-7DE12210BB7C}"/>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0" name="Google Shape;139;p3">
              <a:extLst>
                <a:ext uri="{FF2B5EF4-FFF2-40B4-BE49-F238E27FC236}">
                  <a16:creationId xmlns:a16="http://schemas.microsoft.com/office/drawing/2014/main" id="{E21AE2CD-9956-CE47-A537-659DBA35C570}"/>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pic>
        <p:nvPicPr>
          <p:cNvPr id="3073" name="image1.png" descr="A picture containing diagram&#10;&#10;Description automatically generated">
            <a:extLst>
              <a:ext uri="{FF2B5EF4-FFF2-40B4-BE49-F238E27FC236}">
                <a16:creationId xmlns:a16="http://schemas.microsoft.com/office/drawing/2014/main" id="{1013B17A-A6B2-6548-9C48-0E62855A0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852" t="677" r="230" b="1579"/>
          <a:stretch>
            <a:fillRect/>
          </a:stretch>
        </p:blipFill>
        <p:spPr bwMode="auto">
          <a:xfrm>
            <a:off x="8405650" y="4418308"/>
            <a:ext cx="2948151" cy="223044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3.png">
            <a:extLst>
              <a:ext uri="{FF2B5EF4-FFF2-40B4-BE49-F238E27FC236}">
                <a16:creationId xmlns:a16="http://schemas.microsoft.com/office/drawing/2014/main" id="{477EF93C-13EF-4E4D-AD55-6AB03788A33A}"/>
              </a:ext>
            </a:extLst>
          </p:cNvPr>
          <p:cNvPicPr>
            <a:picLocks/>
          </p:cNvPicPr>
          <p:nvPr/>
        </p:nvPicPr>
        <p:blipFill>
          <a:blip r:embed="rId5"/>
          <a:stretch>
            <a:fillRect/>
          </a:stretch>
        </p:blipFill>
        <p:spPr>
          <a:xfrm>
            <a:off x="8405650" y="1324469"/>
            <a:ext cx="2948151" cy="2927154"/>
          </a:xfrm>
          <a:prstGeom prst="rect">
            <a:avLst/>
          </a:prstGeom>
          <a:ln/>
        </p:spPr>
      </p:pic>
      <p:pic>
        <p:nvPicPr>
          <p:cNvPr id="4" name="Picture 3" descr="Chart&#10;&#10;Description automatically generated">
            <a:extLst>
              <a:ext uri="{FF2B5EF4-FFF2-40B4-BE49-F238E27FC236}">
                <a16:creationId xmlns:a16="http://schemas.microsoft.com/office/drawing/2014/main" id="{2750125B-4F2C-304C-80AF-FFC291F3A7E3}"/>
              </a:ext>
            </a:extLst>
          </p:cNvPr>
          <p:cNvPicPr>
            <a:picLocks noChangeAspect="1"/>
          </p:cNvPicPr>
          <p:nvPr/>
        </p:nvPicPr>
        <p:blipFill>
          <a:blip r:embed="rId6"/>
          <a:stretch>
            <a:fillRect/>
          </a:stretch>
        </p:blipFill>
        <p:spPr>
          <a:xfrm>
            <a:off x="145742" y="3343284"/>
            <a:ext cx="8149916" cy="2927153"/>
          </a:xfrm>
          <a:prstGeom prst="rect">
            <a:avLst/>
          </a:prstGeom>
          <a:ln w="28575">
            <a:solidFill>
              <a:schemeClr val="tx1"/>
            </a:solidFill>
          </a:ln>
        </p:spPr>
      </p:pic>
    </p:spTree>
    <p:extLst>
      <p:ext uri="{BB962C8B-B14F-4D97-AF65-F5344CB8AC3E}">
        <p14:creationId xmlns:p14="http://schemas.microsoft.com/office/powerpoint/2010/main" val="232228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3C0A-4814-C243-A04B-F2782E6CE757}"/>
              </a:ext>
            </a:extLst>
          </p:cNvPr>
          <p:cNvSpPr>
            <a:spLocks noGrp="1"/>
          </p:cNvSpPr>
          <p:nvPr>
            <p:ph type="title"/>
          </p:nvPr>
        </p:nvSpPr>
        <p:spPr>
          <a:xfrm>
            <a:off x="838199" y="365125"/>
            <a:ext cx="11661489" cy="1325563"/>
          </a:xfrm>
        </p:spPr>
        <p:txBody>
          <a:bodyPr/>
          <a:lstStyle/>
          <a:p>
            <a:r>
              <a:rPr lang="en-US" dirty="0">
                <a:latin typeface="Cambria" panose="02040503050406030204" pitchFamily="18" charset="0"/>
              </a:rPr>
              <a:t>Task 2 - Linking Camera Data to Changes in Room Populations</a:t>
            </a:r>
          </a:p>
        </p:txBody>
      </p:sp>
      <p:grpSp>
        <p:nvGrpSpPr>
          <p:cNvPr id="8" name="Google Shape;137;p3">
            <a:extLst>
              <a:ext uri="{FF2B5EF4-FFF2-40B4-BE49-F238E27FC236}">
                <a16:creationId xmlns:a16="http://schemas.microsoft.com/office/drawing/2014/main" id="{3616CCF0-74F6-4B4B-A238-6194237A1A4D}"/>
              </a:ext>
            </a:extLst>
          </p:cNvPr>
          <p:cNvGrpSpPr/>
          <p:nvPr/>
        </p:nvGrpSpPr>
        <p:grpSpPr>
          <a:xfrm>
            <a:off x="222422" y="-9571"/>
            <a:ext cx="1631092" cy="1492382"/>
            <a:chOff x="222422" y="-9571"/>
            <a:chExt cx="1631092" cy="1492382"/>
          </a:xfrm>
        </p:grpSpPr>
        <p:sp>
          <p:nvSpPr>
            <p:cNvPr id="9" name="Google Shape;138;p3">
              <a:extLst>
                <a:ext uri="{FF2B5EF4-FFF2-40B4-BE49-F238E27FC236}">
                  <a16:creationId xmlns:a16="http://schemas.microsoft.com/office/drawing/2014/main" id="{C9B37BB0-42E8-C34F-B0EF-7DE12210BB7C}"/>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0" name="Google Shape;139;p3">
              <a:extLst>
                <a:ext uri="{FF2B5EF4-FFF2-40B4-BE49-F238E27FC236}">
                  <a16:creationId xmlns:a16="http://schemas.microsoft.com/office/drawing/2014/main" id="{E21AE2CD-9956-CE47-A537-659DBA35C570}"/>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E6B9C8F7-BC91-704F-9537-8DBE963FEDC7}"/>
                  </a:ext>
                </a:extLst>
              </p:cNvPr>
              <p:cNvGraphicFramePr>
                <a:graphicFrameLocks noGrp="1"/>
              </p:cNvGraphicFramePr>
              <p:nvPr>
                <p:extLst>
                  <p:ext uri="{D42A27DB-BD31-4B8C-83A1-F6EECF244321}">
                    <p14:modId xmlns:p14="http://schemas.microsoft.com/office/powerpoint/2010/main" val="1825431790"/>
                  </p:ext>
                </p:extLst>
              </p:nvPr>
            </p:nvGraphicFramePr>
            <p:xfrm>
              <a:off x="2296103" y="3693481"/>
              <a:ext cx="7317645" cy="1840300"/>
            </p:xfrm>
            <a:graphic>
              <a:graphicData uri="http://schemas.openxmlformats.org/drawingml/2006/table">
                <a:tbl>
                  <a:tblPr bandRow="1">
                    <a:tableStyleId>{5C22544A-7EE6-4342-B048-85BDC9FD1C3A}</a:tableStyleId>
                  </a:tblPr>
                  <a:tblGrid>
                    <a:gridCol w="1834702">
                      <a:extLst>
                        <a:ext uri="{9D8B030D-6E8A-4147-A177-3AD203B41FA5}">
                          <a16:colId xmlns:a16="http://schemas.microsoft.com/office/drawing/2014/main" val="4247825289"/>
                        </a:ext>
                      </a:extLst>
                    </a:gridCol>
                    <a:gridCol w="1831446">
                      <a:extLst>
                        <a:ext uri="{9D8B030D-6E8A-4147-A177-3AD203B41FA5}">
                          <a16:colId xmlns:a16="http://schemas.microsoft.com/office/drawing/2014/main" val="160127798"/>
                        </a:ext>
                      </a:extLst>
                    </a:gridCol>
                    <a:gridCol w="1844470">
                      <a:extLst>
                        <a:ext uri="{9D8B030D-6E8A-4147-A177-3AD203B41FA5}">
                          <a16:colId xmlns:a16="http://schemas.microsoft.com/office/drawing/2014/main" val="1140567988"/>
                        </a:ext>
                      </a:extLst>
                    </a:gridCol>
                    <a:gridCol w="1807027">
                      <a:extLst>
                        <a:ext uri="{9D8B030D-6E8A-4147-A177-3AD203B41FA5}">
                          <a16:colId xmlns:a16="http://schemas.microsoft.com/office/drawing/2014/main" val="4121520110"/>
                        </a:ext>
                      </a:extLst>
                    </a:gridCol>
                  </a:tblGrid>
                  <a:tr h="410550">
                    <a:tc>
                      <a:txBody>
                        <a:bodyPr/>
                        <a:lstStyle/>
                        <a:p>
                          <a:pPr marL="0" marR="0" algn="ctr">
                            <a:spcBef>
                              <a:spcPts val="200"/>
                            </a:spcBef>
                            <a:spcAft>
                              <a:spcPts val="0"/>
                            </a:spcAft>
                          </a:pPr>
                          <a:r>
                            <a:rPr lang="en-US" sz="1800" dirty="0">
                              <a:effectLst/>
                            </a:rPr>
                            <a:t>3</a:t>
                          </a:r>
                          <a:r>
                            <a:rPr lang="en-US" sz="1800" baseline="30000" dirty="0">
                              <a:effectLst/>
                            </a:rPr>
                            <a:t>rd</a:t>
                          </a:r>
                          <a:r>
                            <a:rPr lang="en-US" sz="1800" dirty="0">
                              <a:effectLst/>
                            </a:rPr>
                            <a:t> to 4</a:t>
                          </a:r>
                          <a:r>
                            <a:rPr lang="en-US" sz="1800" baseline="30000" dirty="0">
                              <a:effectLst/>
                            </a:rPr>
                            <a:t>th</a:t>
                          </a:r>
                          <a:r>
                            <a:rPr lang="en-US" sz="1800" dirty="0">
                              <a:effectLst/>
                            </a:rPr>
                            <a:t> period</a:t>
                          </a:r>
                          <a:endParaRPr lang="en-US" sz="28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5D9CD0">
                            <a:alpha val="50196"/>
                          </a:srgbClr>
                        </a:solidFill>
                      </a:tcPr>
                    </a:tc>
                    <a:tc>
                      <a:txBody>
                        <a:bodyPr/>
                        <a:lstStyle/>
                        <a:p>
                          <a:pPr marL="0" marR="0" algn="ctr">
                            <a:spcBef>
                              <a:spcPts val="200"/>
                            </a:spcBef>
                            <a:spcAft>
                              <a:spcPts val="0"/>
                            </a:spcAft>
                          </a:pPr>
                          <a:r>
                            <a:rPr lang="en-US" sz="1800">
                              <a:effectLst/>
                            </a:rPr>
                            <a:t>4</a:t>
                          </a:r>
                          <a:r>
                            <a:rPr lang="en-US" sz="1800" baseline="30000">
                              <a:effectLst/>
                            </a:rPr>
                            <a:t>th</a:t>
                          </a:r>
                          <a:r>
                            <a:rPr lang="en-US" sz="1800">
                              <a:effectLst/>
                            </a:rPr>
                            <a:t> to 5</a:t>
                          </a:r>
                          <a:r>
                            <a:rPr lang="en-US" sz="1800" baseline="30000">
                              <a:effectLst/>
                            </a:rPr>
                            <a:t>th</a:t>
                          </a:r>
                          <a:r>
                            <a:rPr lang="en-US" sz="1800">
                              <a:effectLst/>
                            </a:rPr>
                            <a:t> period</a:t>
                          </a:r>
                          <a:endParaRPr lang="en-US" sz="2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5D9CD0">
                            <a:alpha val="50196"/>
                          </a:srgbClr>
                        </a:solidFill>
                      </a:tcPr>
                    </a:tc>
                    <a:tc>
                      <a:txBody>
                        <a:bodyPr/>
                        <a:lstStyle/>
                        <a:p>
                          <a:pPr marL="0" marR="0" algn="ctr">
                            <a:spcBef>
                              <a:spcPts val="200"/>
                            </a:spcBef>
                            <a:spcAft>
                              <a:spcPts val="0"/>
                            </a:spcAft>
                          </a:pPr>
                          <a:r>
                            <a:rPr lang="en-US" sz="1800" dirty="0">
                              <a:effectLst/>
                            </a:rPr>
                            <a:t>5</a:t>
                          </a:r>
                          <a:r>
                            <a:rPr lang="en-US" sz="1800" baseline="30000" dirty="0">
                              <a:effectLst/>
                            </a:rPr>
                            <a:t>th</a:t>
                          </a:r>
                          <a:r>
                            <a:rPr lang="en-US" sz="1800" dirty="0">
                              <a:effectLst/>
                            </a:rPr>
                            <a:t> to 6</a:t>
                          </a:r>
                          <a:r>
                            <a:rPr lang="en-US" sz="1800" baseline="30000" dirty="0">
                              <a:effectLst/>
                            </a:rPr>
                            <a:t>th</a:t>
                          </a:r>
                          <a:r>
                            <a:rPr lang="en-US" sz="1800" dirty="0">
                              <a:effectLst/>
                            </a:rPr>
                            <a:t> period</a:t>
                          </a:r>
                          <a:endParaRPr lang="en-US" sz="28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5D9CD0">
                            <a:alpha val="50196"/>
                          </a:srgbClr>
                        </a:solidFill>
                      </a:tcPr>
                    </a:tc>
                    <a:tc>
                      <a:txBody>
                        <a:bodyPr/>
                        <a:lstStyle/>
                        <a:p>
                          <a:pPr marL="0" marR="0" algn="ctr">
                            <a:spcBef>
                              <a:spcPts val="200"/>
                            </a:spcBef>
                            <a:spcAft>
                              <a:spcPts val="0"/>
                            </a:spcAft>
                          </a:pPr>
                          <a:r>
                            <a:rPr lang="en-US" sz="1800" dirty="0">
                              <a:effectLst/>
                            </a:rPr>
                            <a:t>6</a:t>
                          </a:r>
                          <a:r>
                            <a:rPr lang="en-US" sz="1800" baseline="30000" dirty="0">
                              <a:effectLst/>
                            </a:rPr>
                            <a:t>th</a:t>
                          </a:r>
                          <a:r>
                            <a:rPr lang="en-US" sz="1800" dirty="0">
                              <a:effectLst/>
                            </a:rPr>
                            <a:t> to 7</a:t>
                          </a:r>
                          <a:r>
                            <a:rPr lang="en-US" sz="1800" baseline="30000" dirty="0">
                              <a:effectLst/>
                            </a:rPr>
                            <a:t>th</a:t>
                          </a:r>
                          <a:r>
                            <a:rPr lang="en-US" sz="1800" dirty="0">
                              <a:effectLst/>
                            </a:rPr>
                            <a:t> period</a:t>
                          </a:r>
                          <a:endParaRPr lang="en-US" sz="28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5D9CD0">
                            <a:alpha val="50196"/>
                          </a:srgbClr>
                        </a:solidFill>
                      </a:tcPr>
                    </a:tc>
                    <a:extLst>
                      <a:ext uri="{0D108BD9-81ED-4DB2-BD59-A6C34878D82A}">
                        <a16:rowId xmlns:a16="http://schemas.microsoft.com/office/drawing/2014/main" val="2526747895"/>
                      </a:ext>
                    </a:extLst>
                  </a:tr>
                  <a:tr h="1429750">
                    <a:tc>
                      <a:txBody>
                        <a:bodyPr/>
                        <a:lstStyle/>
                        <a:p>
                          <a:pPr marL="0" marR="0" algn="ctr">
                            <a:spcBef>
                              <a:spcPts val="20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US" sz="1800">
                                        <a:effectLst/>
                                      </a:rPr>
                                    </m:ctrlPr>
                                  </m:dPr>
                                  <m:e>
                                    <m:m>
                                      <m:mPr>
                                        <m:mcs>
                                          <m:mc>
                                            <m:mcPr>
                                              <m:count m:val="1"/>
                                              <m:mcJc m:val="center"/>
                                            </m:mcPr>
                                          </m:mc>
                                        </m:mcs>
                                        <m:ctrlPr>
                                          <a:rPr lang="en-US" sz="1800">
                                            <a:effectLst/>
                                          </a:rPr>
                                        </m:ctrlPr>
                                      </m:mPr>
                                      <m:mr>
                                        <m:e>
                                          <m:m>
                                            <m:mPr>
                                              <m:mcs>
                                                <m:mc>
                                                  <m:mcPr>
                                                    <m:count m:val="1"/>
                                                    <m:mcJc m:val="center"/>
                                                  </m:mcPr>
                                                </m:mc>
                                              </m:mcs>
                                              <m:ctrlPr>
                                                <a:rPr lang="en-US" sz="1800">
                                                  <a:effectLst/>
                                                </a:rPr>
                                              </m:ctrlPr>
                                            </m:mPr>
                                            <m:mr>
                                              <m:e>
                                                <m:r>
                                                  <a:rPr lang="en-US" sz="1800">
                                                    <a:effectLst/>
                                                  </a:rPr>
                                                  <m:t>∆</m:t>
                                                </m:r>
                                                <m:r>
                                                  <a:rPr lang="en-US" sz="1800">
                                                    <a:effectLst/>
                                                  </a:rPr>
                                                  <m:t>𝐴</m:t>
                                                </m:r>
                                              </m:e>
                                            </m:mr>
                                            <m:mr>
                                              <m:e>
                                                <m:r>
                                                  <a:rPr lang="en-US" sz="1800">
                                                    <a:effectLst/>
                                                  </a:rPr>
                                                  <m:t>∆</m:t>
                                                </m:r>
                                                <m:r>
                                                  <a:rPr lang="en-US" sz="1800">
                                                    <a:effectLst/>
                                                  </a:rPr>
                                                  <m:t>𝐵</m:t>
                                                </m:r>
                                              </m:e>
                                            </m:mr>
                                          </m:m>
                                        </m:e>
                                      </m:mr>
                                      <m:mr>
                                        <m:e>
                                          <m:m>
                                            <m:mPr>
                                              <m:mcs>
                                                <m:mc>
                                                  <m:mcPr>
                                                    <m:count m:val="1"/>
                                                    <m:mcJc m:val="center"/>
                                                  </m:mcPr>
                                                </m:mc>
                                              </m:mcs>
                                              <m:ctrlPr>
                                                <a:rPr lang="en-US" sz="1800">
                                                  <a:effectLst/>
                                                </a:rPr>
                                              </m:ctrlPr>
                                            </m:mPr>
                                            <m:mr>
                                              <m:e>
                                                <m:r>
                                                  <a:rPr lang="en-US" sz="1800">
                                                    <a:effectLst/>
                                                  </a:rPr>
                                                  <m:t>∆</m:t>
                                                </m:r>
                                                <m:r>
                                                  <a:rPr lang="en-US" sz="1800">
                                                    <a:effectLst/>
                                                  </a:rPr>
                                                  <m:t>𝐶</m:t>
                                                </m:r>
                                              </m:e>
                                            </m:mr>
                                            <m:mr>
                                              <m:e>
                                                <m:r>
                                                  <a:rPr lang="en-US" sz="1800">
                                                    <a:effectLst/>
                                                  </a:rPr>
                                                  <m:t>∆</m:t>
                                                </m:r>
                                                <m:r>
                                                  <a:rPr lang="en-US" sz="1800">
                                                    <a:effectLst/>
                                                  </a:rPr>
                                                  <m:t>𝐷</m:t>
                                                </m:r>
                                              </m:e>
                                            </m:mr>
                                          </m:m>
                                        </m:e>
                                      </m:mr>
                                    </m:m>
                                  </m:e>
                                </m:d>
                                <m:r>
                                  <a:rPr lang="en-US" sz="1800">
                                    <a:effectLst/>
                                  </a:rPr>
                                  <m:t>= </m:t>
                                </m:r>
                                <m:d>
                                  <m:dPr>
                                    <m:begChr m:val="["/>
                                    <m:endChr m:val="]"/>
                                    <m:ctrlPr>
                                      <a:rPr lang="en-US" sz="1800">
                                        <a:effectLst/>
                                      </a:rPr>
                                    </m:ctrlPr>
                                  </m:dPr>
                                  <m:e>
                                    <m:m>
                                      <m:mPr>
                                        <m:mcs>
                                          <m:mc>
                                            <m:mcPr>
                                              <m:count m:val="1"/>
                                              <m:mcJc m:val="center"/>
                                            </m:mcPr>
                                          </m:mc>
                                        </m:mcs>
                                        <m:ctrlPr>
                                          <a:rPr lang="en-US" sz="1800">
                                            <a:effectLst/>
                                          </a:rPr>
                                        </m:ctrlPr>
                                      </m:mPr>
                                      <m:mr>
                                        <m:e>
                                          <m:m>
                                            <m:mPr>
                                              <m:mcs>
                                                <m:mc>
                                                  <m:mcPr>
                                                    <m:count m:val="1"/>
                                                    <m:mcJc m:val="center"/>
                                                  </m:mcPr>
                                                </m:mc>
                                              </m:mcs>
                                              <m:ctrlPr>
                                                <a:rPr lang="en-US" sz="1800">
                                                  <a:effectLst/>
                                                </a:rPr>
                                              </m:ctrlPr>
                                            </m:mPr>
                                            <m:mr>
                                              <m:e>
                                                <m:r>
                                                  <a:rPr lang="en-US" sz="1800">
                                                    <a:effectLst/>
                                                  </a:rPr>
                                                  <m:t>6</m:t>
                                                </m:r>
                                              </m:e>
                                            </m:mr>
                                            <m:mr>
                                              <m:e>
                                                <m:r>
                                                  <a:rPr lang="en-US" sz="1800">
                                                    <a:effectLst/>
                                                  </a:rPr>
                                                  <m:t>2</m:t>
                                                </m:r>
                                              </m:e>
                                            </m:mr>
                                          </m:m>
                                        </m:e>
                                      </m:mr>
                                      <m:mr>
                                        <m:e>
                                          <m:m>
                                            <m:mPr>
                                              <m:mcs>
                                                <m:mc>
                                                  <m:mcPr>
                                                    <m:count m:val="1"/>
                                                    <m:mcJc m:val="center"/>
                                                  </m:mcPr>
                                                </m:mc>
                                              </m:mcs>
                                              <m:ctrlPr>
                                                <a:rPr lang="en-US" sz="1800">
                                                  <a:effectLst/>
                                                </a:rPr>
                                              </m:ctrlPr>
                                            </m:mPr>
                                            <m:mr>
                                              <m:e>
                                                <m:r>
                                                  <a:rPr lang="en-US" sz="1800">
                                                    <a:effectLst/>
                                                  </a:rPr>
                                                  <m:t>−6</m:t>
                                                </m:r>
                                              </m:e>
                                            </m:mr>
                                            <m:mr>
                                              <m:e>
                                                <m:r>
                                                  <a:rPr lang="en-US" sz="1800">
                                                    <a:effectLst/>
                                                  </a:rPr>
                                                  <m:t>−2</m:t>
                                                </m:r>
                                              </m:e>
                                            </m:mr>
                                          </m:m>
                                        </m:e>
                                      </m:mr>
                                    </m:m>
                                  </m:e>
                                </m:d>
                              </m:oMath>
                            </m:oMathPara>
                          </a14:m>
                          <a:endParaRPr lang="en-US" sz="28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1AD4E">
                            <a:alpha val="50196"/>
                          </a:srgbClr>
                        </a:solidFill>
                      </a:tcPr>
                    </a:tc>
                    <a:tc>
                      <a:txBody>
                        <a:bodyPr/>
                        <a:lstStyle/>
                        <a:p>
                          <a:pPr marL="0" marR="0" algn="ctr">
                            <a:spcBef>
                              <a:spcPts val="20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US" sz="1800">
                                        <a:effectLst/>
                                      </a:rPr>
                                    </m:ctrlPr>
                                  </m:dPr>
                                  <m:e>
                                    <m:m>
                                      <m:mPr>
                                        <m:mcs>
                                          <m:mc>
                                            <m:mcPr>
                                              <m:count m:val="1"/>
                                              <m:mcJc m:val="center"/>
                                            </m:mcPr>
                                          </m:mc>
                                        </m:mcs>
                                        <m:ctrlPr>
                                          <a:rPr lang="en-US" sz="1800">
                                            <a:effectLst/>
                                          </a:rPr>
                                        </m:ctrlPr>
                                      </m:mPr>
                                      <m:mr>
                                        <m:e>
                                          <m:m>
                                            <m:mPr>
                                              <m:mcs>
                                                <m:mc>
                                                  <m:mcPr>
                                                    <m:count m:val="1"/>
                                                    <m:mcJc m:val="center"/>
                                                  </m:mcPr>
                                                </m:mc>
                                              </m:mcs>
                                              <m:ctrlPr>
                                                <a:rPr lang="en-US" sz="1800">
                                                  <a:effectLst/>
                                                </a:rPr>
                                              </m:ctrlPr>
                                            </m:mPr>
                                            <m:mr>
                                              <m:e>
                                                <m:r>
                                                  <a:rPr lang="en-US" sz="1800">
                                                    <a:effectLst/>
                                                  </a:rPr>
                                                  <m:t>∆</m:t>
                                                </m:r>
                                                <m:r>
                                                  <a:rPr lang="en-US" sz="1800">
                                                    <a:effectLst/>
                                                  </a:rPr>
                                                  <m:t>𝐴</m:t>
                                                </m:r>
                                              </m:e>
                                            </m:mr>
                                            <m:mr>
                                              <m:e>
                                                <m:r>
                                                  <a:rPr lang="en-US" sz="1800">
                                                    <a:effectLst/>
                                                  </a:rPr>
                                                  <m:t>∆</m:t>
                                                </m:r>
                                                <m:r>
                                                  <a:rPr lang="en-US" sz="1800">
                                                    <a:effectLst/>
                                                  </a:rPr>
                                                  <m:t>𝐵</m:t>
                                                </m:r>
                                              </m:e>
                                            </m:mr>
                                          </m:m>
                                        </m:e>
                                      </m:mr>
                                      <m:mr>
                                        <m:e>
                                          <m:m>
                                            <m:mPr>
                                              <m:mcs>
                                                <m:mc>
                                                  <m:mcPr>
                                                    <m:count m:val="1"/>
                                                    <m:mcJc m:val="center"/>
                                                  </m:mcPr>
                                                </m:mc>
                                              </m:mcs>
                                              <m:ctrlPr>
                                                <a:rPr lang="en-US" sz="1800">
                                                  <a:effectLst/>
                                                </a:rPr>
                                              </m:ctrlPr>
                                            </m:mPr>
                                            <m:mr>
                                              <m:e>
                                                <m:r>
                                                  <a:rPr lang="en-US" sz="1800">
                                                    <a:effectLst/>
                                                  </a:rPr>
                                                  <m:t>∆</m:t>
                                                </m:r>
                                                <m:r>
                                                  <a:rPr lang="en-US" sz="1800">
                                                    <a:effectLst/>
                                                  </a:rPr>
                                                  <m:t>𝐶</m:t>
                                                </m:r>
                                              </m:e>
                                            </m:mr>
                                            <m:mr>
                                              <m:e>
                                                <m:r>
                                                  <a:rPr lang="en-US" sz="1800">
                                                    <a:effectLst/>
                                                  </a:rPr>
                                                  <m:t>∆</m:t>
                                                </m:r>
                                                <m:r>
                                                  <a:rPr lang="en-US" sz="1800">
                                                    <a:effectLst/>
                                                  </a:rPr>
                                                  <m:t>𝐷</m:t>
                                                </m:r>
                                              </m:e>
                                            </m:mr>
                                          </m:m>
                                        </m:e>
                                      </m:mr>
                                    </m:m>
                                  </m:e>
                                </m:d>
                                <m:r>
                                  <a:rPr lang="en-US" sz="1800">
                                    <a:effectLst/>
                                  </a:rPr>
                                  <m:t>= </m:t>
                                </m:r>
                                <m:d>
                                  <m:dPr>
                                    <m:begChr m:val="["/>
                                    <m:endChr m:val="]"/>
                                    <m:ctrlPr>
                                      <a:rPr lang="en-US" sz="1800">
                                        <a:effectLst/>
                                      </a:rPr>
                                    </m:ctrlPr>
                                  </m:dPr>
                                  <m:e>
                                    <m:m>
                                      <m:mPr>
                                        <m:mcs>
                                          <m:mc>
                                            <m:mcPr>
                                              <m:count m:val="1"/>
                                              <m:mcJc m:val="center"/>
                                            </m:mcPr>
                                          </m:mc>
                                        </m:mcs>
                                        <m:ctrlPr>
                                          <a:rPr lang="en-US" sz="1800">
                                            <a:effectLst/>
                                          </a:rPr>
                                        </m:ctrlPr>
                                      </m:mPr>
                                      <m:mr>
                                        <m:e>
                                          <m:m>
                                            <m:mPr>
                                              <m:mcs>
                                                <m:mc>
                                                  <m:mcPr>
                                                    <m:count m:val="1"/>
                                                    <m:mcJc m:val="center"/>
                                                  </m:mcPr>
                                                </m:mc>
                                              </m:mcs>
                                              <m:ctrlPr>
                                                <a:rPr lang="en-US" sz="1800">
                                                  <a:effectLst/>
                                                </a:rPr>
                                              </m:ctrlPr>
                                            </m:mPr>
                                            <m:mr>
                                              <m:e>
                                                <m:r>
                                                  <a:rPr lang="en-US" sz="1800">
                                                    <a:effectLst/>
                                                  </a:rPr>
                                                  <m:t>−3</m:t>
                                                </m:r>
                                              </m:e>
                                            </m:mr>
                                            <m:mr>
                                              <m:e>
                                                <m:r>
                                                  <a:rPr lang="en-US" sz="1800">
                                                    <a:effectLst/>
                                                  </a:rPr>
                                                  <m:t>0</m:t>
                                                </m:r>
                                              </m:e>
                                            </m:mr>
                                          </m:m>
                                        </m:e>
                                      </m:mr>
                                      <m:mr>
                                        <m:e>
                                          <m:m>
                                            <m:mPr>
                                              <m:mcs>
                                                <m:mc>
                                                  <m:mcPr>
                                                    <m:count m:val="1"/>
                                                    <m:mcJc m:val="center"/>
                                                  </m:mcPr>
                                                </m:mc>
                                              </m:mcs>
                                              <m:ctrlPr>
                                                <a:rPr lang="en-US" sz="1800">
                                                  <a:effectLst/>
                                                </a:rPr>
                                              </m:ctrlPr>
                                            </m:mPr>
                                            <m:mr>
                                              <m:e>
                                                <m:r>
                                                  <a:rPr lang="en-US" sz="1800">
                                                    <a:effectLst/>
                                                  </a:rPr>
                                                  <m:t>3</m:t>
                                                </m:r>
                                              </m:e>
                                            </m:mr>
                                            <m:mr>
                                              <m:e>
                                                <m:r>
                                                  <a:rPr lang="en-US" sz="1800">
                                                    <a:effectLst/>
                                                  </a:rPr>
                                                  <m:t>0</m:t>
                                                </m:r>
                                              </m:e>
                                            </m:mr>
                                          </m:m>
                                        </m:e>
                                      </m:mr>
                                    </m:m>
                                  </m:e>
                                </m:d>
                              </m:oMath>
                            </m:oMathPara>
                          </a14:m>
                          <a:endParaRPr lang="en-US" sz="28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B w="12700" cap="flat" cmpd="sng" algn="ctr">
                          <a:solidFill>
                            <a:schemeClr val="tx1"/>
                          </a:solidFill>
                          <a:prstDash val="solid"/>
                          <a:round/>
                          <a:headEnd type="none" w="med" len="med"/>
                          <a:tailEnd type="none" w="med" len="med"/>
                        </a:lnB>
                        <a:solidFill>
                          <a:srgbClr val="F1AD4E">
                            <a:alpha val="50196"/>
                          </a:srgbClr>
                        </a:solidFill>
                      </a:tcPr>
                    </a:tc>
                    <a:tc>
                      <a:txBody>
                        <a:bodyPr/>
                        <a:lstStyle/>
                        <a:p>
                          <a:pPr marL="0" marR="0" algn="ctr">
                            <a:spcBef>
                              <a:spcPts val="20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US" sz="1800">
                                        <a:effectLst/>
                                      </a:rPr>
                                    </m:ctrlPr>
                                  </m:dPr>
                                  <m:e>
                                    <m:m>
                                      <m:mPr>
                                        <m:mcs>
                                          <m:mc>
                                            <m:mcPr>
                                              <m:count m:val="1"/>
                                              <m:mcJc m:val="center"/>
                                            </m:mcPr>
                                          </m:mc>
                                        </m:mcs>
                                        <m:ctrlPr>
                                          <a:rPr lang="en-US" sz="1800">
                                            <a:effectLst/>
                                          </a:rPr>
                                        </m:ctrlPr>
                                      </m:mPr>
                                      <m:mr>
                                        <m:e>
                                          <m:m>
                                            <m:mPr>
                                              <m:mcs>
                                                <m:mc>
                                                  <m:mcPr>
                                                    <m:count m:val="1"/>
                                                    <m:mcJc m:val="center"/>
                                                  </m:mcPr>
                                                </m:mc>
                                              </m:mcs>
                                              <m:ctrlPr>
                                                <a:rPr lang="en-US" sz="1800">
                                                  <a:effectLst/>
                                                </a:rPr>
                                              </m:ctrlPr>
                                            </m:mPr>
                                            <m:mr>
                                              <m:e>
                                                <m:r>
                                                  <a:rPr lang="en-US" sz="1800">
                                                    <a:effectLst/>
                                                  </a:rPr>
                                                  <m:t>∆</m:t>
                                                </m:r>
                                                <m:r>
                                                  <a:rPr lang="en-US" sz="1800">
                                                    <a:effectLst/>
                                                  </a:rPr>
                                                  <m:t>𝐴</m:t>
                                                </m:r>
                                              </m:e>
                                            </m:mr>
                                            <m:mr>
                                              <m:e>
                                                <m:r>
                                                  <a:rPr lang="en-US" sz="1800">
                                                    <a:effectLst/>
                                                  </a:rPr>
                                                  <m:t>∆</m:t>
                                                </m:r>
                                                <m:r>
                                                  <a:rPr lang="en-US" sz="1800">
                                                    <a:effectLst/>
                                                  </a:rPr>
                                                  <m:t>𝐵</m:t>
                                                </m:r>
                                              </m:e>
                                            </m:mr>
                                          </m:m>
                                        </m:e>
                                      </m:mr>
                                      <m:mr>
                                        <m:e>
                                          <m:m>
                                            <m:mPr>
                                              <m:mcs>
                                                <m:mc>
                                                  <m:mcPr>
                                                    <m:count m:val="1"/>
                                                    <m:mcJc m:val="center"/>
                                                  </m:mcPr>
                                                </m:mc>
                                              </m:mcs>
                                              <m:ctrlPr>
                                                <a:rPr lang="en-US" sz="1800">
                                                  <a:effectLst/>
                                                </a:rPr>
                                              </m:ctrlPr>
                                            </m:mPr>
                                            <m:mr>
                                              <m:e>
                                                <m:r>
                                                  <a:rPr lang="en-US" sz="1800">
                                                    <a:effectLst/>
                                                  </a:rPr>
                                                  <m:t>∆</m:t>
                                                </m:r>
                                                <m:r>
                                                  <a:rPr lang="en-US" sz="1800">
                                                    <a:effectLst/>
                                                  </a:rPr>
                                                  <m:t>𝐶</m:t>
                                                </m:r>
                                              </m:e>
                                            </m:mr>
                                            <m:mr>
                                              <m:e>
                                                <m:r>
                                                  <a:rPr lang="en-US" sz="1800">
                                                    <a:effectLst/>
                                                  </a:rPr>
                                                  <m:t>∆</m:t>
                                                </m:r>
                                                <m:r>
                                                  <a:rPr lang="en-US" sz="1800">
                                                    <a:effectLst/>
                                                  </a:rPr>
                                                  <m:t>𝐷</m:t>
                                                </m:r>
                                              </m:e>
                                            </m:mr>
                                          </m:m>
                                        </m:e>
                                      </m:mr>
                                    </m:m>
                                  </m:e>
                                </m:d>
                                <m:r>
                                  <a:rPr lang="en-US" sz="1800">
                                    <a:effectLst/>
                                  </a:rPr>
                                  <m:t>= </m:t>
                                </m:r>
                                <m:d>
                                  <m:dPr>
                                    <m:begChr m:val="["/>
                                    <m:endChr m:val="]"/>
                                    <m:ctrlPr>
                                      <a:rPr lang="en-US" sz="1800">
                                        <a:effectLst/>
                                      </a:rPr>
                                    </m:ctrlPr>
                                  </m:dPr>
                                  <m:e>
                                    <m:m>
                                      <m:mPr>
                                        <m:mcs>
                                          <m:mc>
                                            <m:mcPr>
                                              <m:count m:val="1"/>
                                              <m:mcJc m:val="center"/>
                                            </m:mcPr>
                                          </m:mc>
                                        </m:mcs>
                                        <m:ctrlPr>
                                          <a:rPr lang="en-US" sz="1800">
                                            <a:effectLst/>
                                          </a:rPr>
                                        </m:ctrlPr>
                                      </m:mPr>
                                      <m:mr>
                                        <m:e>
                                          <m:m>
                                            <m:mPr>
                                              <m:mcs>
                                                <m:mc>
                                                  <m:mcPr>
                                                    <m:count m:val="1"/>
                                                    <m:mcJc m:val="center"/>
                                                  </m:mcPr>
                                                </m:mc>
                                              </m:mcs>
                                              <m:ctrlPr>
                                                <a:rPr lang="en-US" sz="1800">
                                                  <a:effectLst/>
                                                </a:rPr>
                                              </m:ctrlPr>
                                            </m:mPr>
                                            <m:mr>
                                              <m:e>
                                                <m:r>
                                                  <a:rPr lang="en-US" sz="1800">
                                                    <a:effectLst/>
                                                  </a:rPr>
                                                  <m:t>5</m:t>
                                                </m:r>
                                              </m:e>
                                            </m:mr>
                                            <m:mr>
                                              <m:e>
                                                <m:r>
                                                  <a:rPr lang="en-US" sz="1800">
                                                    <a:effectLst/>
                                                  </a:rPr>
                                                  <m:t>−8</m:t>
                                                </m:r>
                                              </m:e>
                                            </m:mr>
                                          </m:m>
                                        </m:e>
                                      </m:mr>
                                      <m:mr>
                                        <m:e>
                                          <m:m>
                                            <m:mPr>
                                              <m:mcs>
                                                <m:mc>
                                                  <m:mcPr>
                                                    <m:count m:val="1"/>
                                                    <m:mcJc m:val="center"/>
                                                  </m:mcPr>
                                                </m:mc>
                                              </m:mcs>
                                              <m:ctrlPr>
                                                <a:rPr lang="en-US" sz="1800">
                                                  <a:effectLst/>
                                                </a:rPr>
                                              </m:ctrlPr>
                                            </m:mPr>
                                            <m:mr>
                                              <m:e>
                                                <m:r>
                                                  <a:rPr lang="en-US" sz="1800">
                                                    <a:effectLst/>
                                                  </a:rPr>
                                                  <m:t>−17</m:t>
                                                </m:r>
                                              </m:e>
                                            </m:mr>
                                            <m:mr>
                                              <m:e>
                                                <m:r>
                                                  <a:rPr lang="en-US" sz="1800">
                                                    <a:effectLst/>
                                                  </a:rPr>
                                                  <m:t>20</m:t>
                                                </m:r>
                                              </m:e>
                                            </m:mr>
                                          </m:m>
                                        </m:e>
                                      </m:mr>
                                    </m:m>
                                  </m:e>
                                </m:d>
                              </m:oMath>
                            </m:oMathPara>
                          </a14:m>
                          <a:endParaRPr lang="en-US" sz="28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B w="12700" cap="flat" cmpd="sng" algn="ctr">
                          <a:solidFill>
                            <a:schemeClr val="tx1"/>
                          </a:solidFill>
                          <a:prstDash val="solid"/>
                          <a:round/>
                          <a:headEnd type="none" w="med" len="med"/>
                          <a:tailEnd type="none" w="med" len="med"/>
                        </a:lnB>
                        <a:solidFill>
                          <a:srgbClr val="F1AD4E">
                            <a:alpha val="50196"/>
                          </a:srgbClr>
                        </a:solidFill>
                      </a:tcPr>
                    </a:tc>
                    <a:tc>
                      <a:txBody>
                        <a:bodyPr/>
                        <a:lstStyle/>
                        <a:p>
                          <a:pPr marL="0" marR="0" algn="ctr">
                            <a:spcBef>
                              <a:spcPts val="20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US" sz="1800">
                                        <a:effectLst/>
                                      </a:rPr>
                                    </m:ctrlPr>
                                  </m:dPr>
                                  <m:e>
                                    <m:m>
                                      <m:mPr>
                                        <m:mcs>
                                          <m:mc>
                                            <m:mcPr>
                                              <m:count m:val="1"/>
                                              <m:mcJc m:val="center"/>
                                            </m:mcPr>
                                          </m:mc>
                                        </m:mcs>
                                        <m:ctrlPr>
                                          <a:rPr lang="en-US" sz="1800">
                                            <a:effectLst/>
                                          </a:rPr>
                                        </m:ctrlPr>
                                      </m:mPr>
                                      <m:mr>
                                        <m:e>
                                          <m:m>
                                            <m:mPr>
                                              <m:mcs>
                                                <m:mc>
                                                  <m:mcPr>
                                                    <m:count m:val="1"/>
                                                    <m:mcJc m:val="center"/>
                                                  </m:mcPr>
                                                </m:mc>
                                              </m:mcs>
                                              <m:ctrlPr>
                                                <a:rPr lang="en-US" sz="1800">
                                                  <a:effectLst/>
                                                </a:rPr>
                                              </m:ctrlPr>
                                            </m:mPr>
                                            <m:mr>
                                              <m:e>
                                                <m:r>
                                                  <a:rPr lang="en-US" sz="1800">
                                                    <a:effectLst/>
                                                  </a:rPr>
                                                  <m:t>∆</m:t>
                                                </m:r>
                                                <m:r>
                                                  <a:rPr lang="en-US" sz="1800">
                                                    <a:effectLst/>
                                                  </a:rPr>
                                                  <m:t>𝐴</m:t>
                                                </m:r>
                                              </m:e>
                                            </m:mr>
                                            <m:mr>
                                              <m:e>
                                                <m:r>
                                                  <a:rPr lang="en-US" sz="1800">
                                                    <a:effectLst/>
                                                  </a:rPr>
                                                  <m:t>∆</m:t>
                                                </m:r>
                                                <m:r>
                                                  <a:rPr lang="en-US" sz="1800">
                                                    <a:effectLst/>
                                                  </a:rPr>
                                                  <m:t>𝐵</m:t>
                                                </m:r>
                                              </m:e>
                                            </m:mr>
                                          </m:m>
                                        </m:e>
                                      </m:mr>
                                      <m:mr>
                                        <m:e>
                                          <m:m>
                                            <m:mPr>
                                              <m:mcs>
                                                <m:mc>
                                                  <m:mcPr>
                                                    <m:count m:val="1"/>
                                                    <m:mcJc m:val="center"/>
                                                  </m:mcPr>
                                                </m:mc>
                                              </m:mcs>
                                              <m:ctrlPr>
                                                <a:rPr lang="en-US" sz="1800">
                                                  <a:effectLst/>
                                                </a:rPr>
                                              </m:ctrlPr>
                                            </m:mPr>
                                            <m:mr>
                                              <m:e>
                                                <m:r>
                                                  <a:rPr lang="en-US" sz="1800">
                                                    <a:effectLst/>
                                                  </a:rPr>
                                                  <m:t>∆</m:t>
                                                </m:r>
                                                <m:r>
                                                  <a:rPr lang="en-US" sz="1800">
                                                    <a:effectLst/>
                                                  </a:rPr>
                                                  <m:t>𝐶</m:t>
                                                </m:r>
                                              </m:e>
                                            </m:mr>
                                            <m:mr>
                                              <m:e>
                                                <m:r>
                                                  <a:rPr lang="en-US" sz="1800">
                                                    <a:effectLst/>
                                                  </a:rPr>
                                                  <m:t>∆</m:t>
                                                </m:r>
                                                <m:r>
                                                  <a:rPr lang="en-US" sz="1800">
                                                    <a:effectLst/>
                                                  </a:rPr>
                                                  <m:t>𝐷</m:t>
                                                </m:r>
                                              </m:e>
                                            </m:mr>
                                          </m:m>
                                        </m:e>
                                      </m:mr>
                                    </m:m>
                                  </m:e>
                                </m:d>
                                <m:r>
                                  <a:rPr lang="en-US" sz="1800">
                                    <a:effectLst/>
                                  </a:rPr>
                                  <m:t>= </m:t>
                                </m:r>
                                <m:d>
                                  <m:dPr>
                                    <m:begChr m:val="["/>
                                    <m:endChr m:val="]"/>
                                    <m:ctrlPr>
                                      <a:rPr lang="en-US" sz="1800">
                                        <a:effectLst/>
                                      </a:rPr>
                                    </m:ctrlPr>
                                  </m:dPr>
                                  <m:e>
                                    <m:m>
                                      <m:mPr>
                                        <m:mcs>
                                          <m:mc>
                                            <m:mcPr>
                                              <m:count m:val="1"/>
                                              <m:mcJc m:val="center"/>
                                            </m:mcPr>
                                          </m:mc>
                                        </m:mcs>
                                        <m:ctrlPr>
                                          <a:rPr lang="en-US" sz="1800">
                                            <a:effectLst/>
                                          </a:rPr>
                                        </m:ctrlPr>
                                      </m:mPr>
                                      <m:mr>
                                        <m:e>
                                          <m:m>
                                            <m:mPr>
                                              <m:mcs>
                                                <m:mc>
                                                  <m:mcPr>
                                                    <m:count m:val="1"/>
                                                    <m:mcJc m:val="center"/>
                                                  </m:mcPr>
                                                </m:mc>
                                              </m:mcs>
                                              <m:ctrlPr>
                                                <a:rPr lang="en-US" sz="1800">
                                                  <a:effectLst/>
                                                </a:rPr>
                                              </m:ctrlPr>
                                            </m:mPr>
                                            <m:mr>
                                              <m:e>
                                                <m:r>
                                                  <a:rPr lang="en-US" sz="1800">
                                                    <a:effectLst/>
                                                  </a:rPr>
                                                  <m:t>0</m:t>
                                                </m:r>
                                              </m:e>
                                            </m:mr>
                                            <m:mr>
                                              <m:e>
                                                <m:r>
                                                  <a:rPr lang="en-US" sz="1800">
                                                    <a:effectLst/>
                                                  </a:rPr>
                                                  <m:t>0</m:t>
                                                </m:r>
                                              </m:e>
                                            </m:mr>
                                          </m:m>
                                        </m:e>
                                      </m:mr>
                                      <m:mr>
                                        <m:e>
                                          <m:m>
                                            <m:mPr>
                                              <m:mcs>
                                                <m:mc>
                                                  <m:mcPr>
                                                    <m:count m:val="1"/>
                                                    <m:mcJc m:val="center"/>
                                                  </m:mcPr>
                                                </m:mc>
                                              </m:mcs>
                                              <m:ctrlPr>
                                                <a:rPr lang="en-US" sz="1800">
                                                  <a:effectLst/>
                                                </a:rPr>
                                              </m:ctrlPr>
                                            </m:mPr>
                                            <m:mr>
                                              <m:e>
                                                <m:r>
                                                  <a:rPr lang="en-US" sz="1800">
                                                    <a:effectLst/>
                                                  </a:rPr>
                                                  <m:t>0</m:t>
                                                </m:r>
                                              </m:e>
                                            </m:mr>
                                            <m:mr>
                                              <m:e>
                                                <m:r>
                                                  <a:rPr lang="en-US" sz="1800">
                                                    <a:effectLst/>
                                                  </a:rPr>
                                                  <m:t>0</m:t>
                                                </m:r>
                                              </m:e>
                                            </m:mr>
                                          </m:m>
                                        </m:e>
                                      </m:mr>
                                    </m:m>
                                  </m:e>
                                </m:d>
                              </m:oMath>
                            </m:oMathPara>
                          </a14:m>
                          <a:endParaRPr lang="en-US" sz="28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1AD4E">
                            <a:alpha val="50196"/>
                          </a:srgbClr>
                        </a:solidFill>
                      </a:tcPr>
                    </a:tc>
                    <a:extLst>
                      <a:ext uri="{0D108BD9-81ED-4DB2-BD59-A6C34878D82A}">
                        <a16:rowId xmlns:a16="http://schemas.microsoft.com/office/drawing/2014/main" val="269257470"/>
                      </a:ext>
                    </a:extLst>
                  </a:tr>
                </a:tbl>
              </a:graphicData>
            </a:graphic>
          </p:graphicFrame>
        </mc:Choice>
        <mc:Fallback>
          <p:graphicFrame>
            <p:nvGraphicFramePr>
              <p:cNvPr id="3" name="Table 2">
                <a:extLst>
                  <a:ext uri="{FF2B5EF4-FFF2-40B4-BE49-F238E27FC236}">
                    <a16:creationId xmlns:a16="http://schemas.microsoft.com/office/drawing/2014/main" id="{E6B9C8F7-BC91-704F-9537-8DBE963FEDC7}"/>
                  </a:ext>
                </a:extLst>
              </p:cNvPr>
              <p:cNvGraphicFramePr>
                <a:graphicFrameLocks noGrp="1"/>
              </p:cNvGraphicFramePr>
              <p:nvPr>
                <p:extLst>
                  <p:ext uri="{D42A27DB-BD31-4B8C-83A1-F6EECF244321}">
                    <p14:modId xmlns:p14="http://schemas.microsoft.com/office/powerpoint/2010/main" val="1825431790"/>
                  </p:ext>
                </p:extLst>
              </p:nvPr>
            </p:nvGraphicFramePr>
            <p:xfrm>
              <a:off x="2296103" y="3693481"/>
              <a:ext cx="7317645" cy="1840300"/>
            </p:xfrm>
            <a:graphic>
              <a:graphicData uri="http://schemas.openxmlformats.org/drawingml/2006/table">
                <a:tbl>
                  <a:tblPr bandRow="1">
                    <a:tableStyleId>{5C22544A-7EE6-4342-B048-85BDC9FD1C3A}</a:tableStyleId>
                  </a:tblPr>
                  <a:tblGrid>
                    <a:gridCol w="1834702">
                      <a:extLst>
                        <a:ext uri="{9D8B030D-6E8A-4147-A177-3AD203B41FA5}">
                          <a16:colId xmlns:a16="http://schemas.microsoft.com/office/drawing/2014/main" val="4247825289"/>
                        </a:ext>
                      </a:extLst>
                    </a:gridCol>
                    <a:gridCol w="1831446">
                      <a:extLst>
                        <a:ext uri="{9D8B030D-6E8A-4147-A177-3AD203B41FA5}">
                          <a16:colId xmlns:a16="http://schemas.microsoft.com/office/drawing/2014/main" val="160127798"/>
                        </a:ext>
                      </a:extLst>
                    </a:gridCol>
                    <a:gridCol w="1844470">
                      <a:extLst>
                        <a:ext uri="{9D8B030D-6E8A-4147-A177-3AD203B41FA5}">
                          <a16:colId xmlns:a16="http://schemas.microsoft.com/office/drawing/2014/main" val="1140567988"/>
                        </a:ext>
                      </a:extLst>
                    </a:gridCol>
                    <a:gridCol w="1807027">
                      <a:extLst>
                        <a:ext uri="{9D8B030D-6E8A-4147-A177-3AD203B41FA5}">
                          <a16:colId xmlns:a16="http://schemas.microsoft.com/office/drawing/2014/main" val="4121520110"/>
                        </a:ext>
                      </a:extLst>
                    </a:gridCol>
                  </a:tblGrid>
                  <a:tr h="410550">
                    <a:tc>
                      <a:txBody>
                        <a:bodyPr/>
                        <a:lstStyle/>
                        <a:p>
                          <a:pPr marL="0" marR="0" algn="ctr">
                            <a:spcBef>
                              <a:spcPts val="200"/>
                            </a:spcBef>
                            <a:spcAft>
                              <a:spcPts val="0"/>
                            </a:spcAft>
                          </a:pPr>
                          <a:r>
                            <a:rPr lang="en-US" sz="1800" dirty="0">
                              <a:effectLst/>
                            </a:rPr>
                            <a:t>3</a:t>
                          </a:r>
                          <a:r>
                            <a:rPr lang="en-US" sz="1800" baseline="30000" dirty="0">
                              <a:effectLst/>
                            </a:rPr>
                            <a:t>rd</a:t>
                          </a:r>
                          <a:r>
                            <a:rPr lang="en-US" sz="1800" dirty="0">
                              <a:effectLst/>
                            </a:rPr>
                            <a:t> to 4</a:t>
                          </a:r>
                          <a:r>
                            <a:rPr lang="en-US" sz="1800" baseline="30000" dirty="0">
                              <a:effectLst/>
                            </a:rPr>
                            <a:t>th</a:t>
                          </a:r>
                          <a:r>
                            <a:rPr lang="en-US" sz="1800" dirty="0">
                              <a:effectLst/>
                            </a:rPr>
                            <a:t> period</a:t>
                          </a:r>
                          <a:endParaRPr lang="en-US" sz="28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5D9CD0">
                            <a:alpha val="50196"/>
                          </a:srgbClr>
                        </a:solidFill>
                      </a:tcPr>
                    </a:tc>
                    <a:tc>
                      <a:txBody>
                        <a:bodyPr/>
                        <a:lstStyle/>
                        <a:p>
                          <a:pPr marL="0" marR="0" algn="ctr">
                            <a:spcBef>
                              <a:spcPts val="200"/>
                            </a:spcBef>
                            <a:spcAft>
                              <a:spcPts val="0"/>
                            </a:spcAft>
                          </a:pPr>
                          <a:r>
                            <a:rPr lang="en-US" sz="1800">
                              <a:effectLst/>
                            </a:rPr>
                            <a:t>4</a:t>
                          </a:r>
                          <a:r>
                            <a:rPr lang="en-US" sz="1800" baseline="30000">
                              <a:effectLst/>
                            </a:rPr>
                            <a:t>th</a:t>
                          </a:r>
                          <a:r>
                            <a:rPr lang="en-US" sz="1800">
                              <a:effectLst/>
                            </a:rPr>
                            <a:t> to 5</a:t>
                          </a:r>
                          <a:r>
                            <a:rPr lang="en-US" sz="1800" baseline="30000">
                              <a:effectLst/>
                            </a:rPr>
                            <a:t>th</a:t>
                          </a:r>
                          <a:r>
                            <a:rPr lang="en-US" sz="1800">
                              <a:effectLst/>
                            </a:rPr>
                            <a:t> period</a:t>
                          </a:r>
                          <a:endParaRPr lang="en-US" sz="2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5D9CD0">
                            <a:alpha val="50196"/>
                          </a:srgbClr>
                        </a:solidFill>
                      </a:tcPr>
                    </a:tc>
                    <a:tc>
                      <a:txBody>
                        <a:bodyPr/>
                        <a:lstStyle/>
                        <a:p>
                          <a:pPr marL="0" marR="0" algn="ctr">
                            <a:spcBef>
                              <a:spcPts val="200"/>
                            </a:spcBef>
                            <a:spcAft>
                              <a:spcPts val="0"/>
                            </a:spcAft>
                          </a:pPr>
                          <a:r>
                            <a:rPr lang="en-US" sz="1800" dirty="0">
                              <a:effectLst/>
                            </a:rPr>
                            <a:t>5</a:t>
                          </a:r>
                          <a:r>
                            <a:rPr lang="en-US" sz="1800" baseline="30000" dirty="0">
                              <a:effectLst/>
                            </a:rPr>
                            <a:t>th</a:t>
                          </a:r>
                          <a:r>
                            <a:rPr lang="en-US" sz="1800" dirty="0">
                              <a:effectLst/>
                            </a:rPr>
                            <a:t> to 6</a:t>
                          </a:r>
                          <a:r>
                            <a:rPr lang="en-US" sz="1800" baseline="30000" dirty="0">
                              <a:effectLst/>
                            </a:rPr>
                            <a:t>th</a:t>
                          </a:r>
                          <a:r>
                            <a:rPr lang="en-US" sz="1800" dirty="0">
                              <a:effectLst/>
                            </a:rPr>
                            <a:t> period</a:t>
                          </a:r>
                          <a:endParaRPr lang="en-US" sz="28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5D9CD0">
                            <a:alpha val="50196"/>
                          </a:srgbClr>
                        </a:solidFill>
                      </a:tcPr>
                    </a:tc>
                    <a:tc>
                      <a:txBody>
                        <a:bodyPr/>
                        <a:lstStyle/>
                        <a:p>
                          <a:pPr marL="0" marR="0" algn="ctr">
                            <a:spcBef>
                              <a:spcPts val="200"/>
                            </a:spcBef>
                            <a:spcAft>
                              <a:spcPts val="0"/>
                            </a:spcAft>
                          </a:pPr>
                          <a:r>
                            <a:rPr lang="en-US" sz="1800" dirty="0">
                              <a:effectLst/>
                            </a:rPr>
                            <a:t>6</a:t>
                          </a:r>
                          <a:r>
                            <a:rPr lang="en-US" sz="1800" baseline="30000" dirty="0">
                              <a:effectLst/>
                            </a:rPr>
                            <a:t>th</a:t>
                          </a:r>
                          <a:r>
                            <a:rPr lang="en-US" sz="1800" dirty="0">
                              <a:effectLst/>
                            </a:rPr>
                            <a:t> to 7</a:t>
                          </a:r>
                          <a:r>
                            <a:rPr lang="en-US" sz="1800" baseline="30000" dirty="0">
                              <a:effectLst/>
                            </a:rPr>
                            <a:t>th</a:t>
                          </a:r>
                          <a:r>
                            <a:rPr lang="en-US" sz="1800" dirty="0">
                              <a:effectLst/>
                            </a:rPr>
                            <a:t> period</a:t>
                          </a:r>
                          <a:endParaRPr lang="en-US" sz="28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5D9CD0">
                            <a:alpha val="50196"/>
                          </a:srgbClr>
                        </a:solidFill>
                      </a:tcPr>
                    </a:tc>
                    <a:extLst>
                      <a:ext uri="{0D108BD9-81ED-4DB2-BD59-A6C34878D82A}">
                        <a16:rowId xmlns:a16="http://schemas.microsoft.com/office/drawing/2014/main" val="2526747895"/>
                      </a:ext>
                    </a:extLst>
                  </a:tr>
                  <a:tr h="1429750">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blipFill>
                          <a:blip r:embed="rId3"/>
                          <a:stretch>
                            <a:fillRect t="-30088" r="-299310" b="-885"/>
                          </a:stretch>
                        </a:blipFill>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3"/>
                          <a:stretch>
                            <a:fillRect l="-100694" t="-30088" r="-201389" b="-885"/>
                          </a:stretch>
                        </a:blipFill>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3"/>
                          <a:stretch>
                            <a:fillRect l="-197945" t="-30088" r="-98630" b="-885"/>
                          </a:stretch>
                        </a:blipFill>
                      </a:tcPr>
                    </a:tc>
                    <a:tc>
                      <a:txBody>
                        <a:bodyPr/>
                        <a:lstStyle/>
                        <a:p>
                          <a:endParaRPr lang="en-US"/>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l="-306338" t="-30088" r="-1408" b="-885"/>
                          </a:stretch>
                        </a:blipFill>
                      </a:tcPr>
                    </a:tc>
                    <a:extLst>
                      <a:ext uri="{0D108BD9-81ED-4DB2-BD59-A6C34878D82A}">
                        <a16:rowId xmlns:a16="http://schemas.microsoft.com/office/drawing/2014/main" val="269257470"/>
                      </a:ext>
                    </a:extLst>
                  </a:tr>
                </a:tbl>
              </a:graphicData>
            </a:graphic>
          </p:graphicFrame>
        </mc:Fallback>
      </mc:AlternateContent>
      <p:sp>
        <p:nvSpPr>
          <p:cNvPr id="13" name="Content Placeholder 2">
            <a:extLst>
              <a:ext uri="{FF2B5EF4-FFF2-40B4-BE49-F238E27FC236}">
                <a16:creationId xmlns:a16="http://schemas.microsoft.com/office/drawing/2014/main" id="{01FBD719-22DC-1B42-8471-C1493DB84B1F}"/>
              </a:ext>
            </a:extLst>
          </p:cNvPr>
          <p:cNvSpPr txBox="1">
            <a:spLocks/>
          </p:cNvSpPr>
          <p:nvPr/>
        </p:nvSpPr>
        <p:spPr>
          <a:xfrm>
            <a:off x="1307754" y="2244369"/>
            <a:ext cx="9294341" cy="23692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200"/>
              </a:spcBef>
              <a:spcAft>
                <a:spcPts val="0"/>
              </a:spcAft>
              <a:buFont typeface="+mj-lt"/>
              <a:buAutoNum type="arabicPeriod" startAt="2"/>
            </a:pPr>
            <a:r>
              <a:rPr lang="en-US" sz="1800" dirty="0">
                <a:effectLst/>
                <a:ea typeface="Belleza"/>
                <a:cs typeface="Belleza"/>
              </a:rPr>
              <a:t>The camera system went down for the remainder of the day, so there was no camera data – but the teachers in Rooms A-D reported for each period how many more or fewer students they had as compared to the previous period. This information is reported below. Determine the possible number of students who passed each camera during each of the passing periods.</a:t>
            </a:r>
          </a:p>
        </p:txBody>
      </p:sp>
    </p:spTree>
    <p:extLst>
      <p:ext uri="{BB962C8B-B14F-4D97-AF65-F5344CB8AC3E}">
        <p14:creationId xmlns:p14="http://schemas.microsoft.com/office/powerpoint/2010/main" val="105499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3C0A-4814-C243-A04B-F2782E6CE757}"/>
              </a:ext>
            </a:extLst>
          </p:cNvPr>
          <p:cNvSpPr>
            <a:spLocks noGrp="1"/>
          </p:cNvSpPr>
          <p:nvPr>
            <p:ph type="title"/>
          </p:nvPr>
        </p:nvSpPr>
        <p:spPr>
          <a:xfrm>
            <a:off x="838199" y="365125"/>
            <a:ext cx="11661489" cy="1325563"/>
          </a:xfrm>
        </p:spPr>
        <p:txBody>
          <a:bodyPr/>
          <a:lstStyle/>
          <a:p>
            <a:r>
              <a:rPr lang="en-US" dirty="0">
                <a:latin typeface="Cambria" panose="02040503050406030204" pitchFamily="18" charset="0"/>
              </a:rPr>
              <a:t>Task 3 - Monitoring Population Movement in the East Wing</a:t>
            </a:r>
          </a:p>
        </p:txBody>
      </p:sp>
      <p:grpSp>
        <p:nvGrpSpPr>
          <p:cNvPr id="8" name="Google Shape;137;p3">
            <a:extLst>
              <a:ext uri="{FF2B5EF4-FFF2-40B4-BE49-F238E27FC236}">
                <a16:creationId xmlns:a16="http://schemas.microsoft.com/office/drawing/2014/main" id="{3616CCF0-74F6-4B4B-A238-6194237A1A4D}"/>
              </a:ext>
            </a:extLst>
          </p:cNvPr>
          <p:cNvGrpSpPr/>
          <p:nvPr/>
        </p:nvGrpSpPr>
        <p:grpSpPr>
          <a:xfrm>
            <a:off x="222422" y="-9571"/>
            <a:ext cx="1631092" cy="1492382"/>
            <a:chOff x="222422" y="-9571"/>
            <a:chExt cx="1631092" cy="1492382"/>
          </a:xfrm>
        </p:grpSpPr>
        <p:sp>
          <p:nvSpPr>
            <p:cNvPr id="9" name="Google Shape;138;p3">
              <a:extLst>
                <a:ext uri="{FF2B5EF4-FFF2-40B4-BE49-F238E27FC236}">
                  <a16:creationId xmlns:a16="http://schemas.microsoft.com/office/drawing/2014/main" id="{C9B37BB0-42E8-C34F-B0EF-7DE12210BB7C}"/>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0" name="Google Shape;139;p3">
              <a:extLst>
                <a:ext uri="{FF2B5EF4-FFF2-40B4-BE49-F238E27FC236}">
                  <a16:creationId xmlns:a16="http://schemas.microsoft.com/office/drawing/2014/main" id="{E21AE2CD-9956-CE47-A537-659DBA35C570}"/>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
        <p:nvSpPr>
          <p:cNvPr id="11" name="TextBox 10">
            <a:extLst>
              <a:ext uri="{FF2B5EF4-FFF2-40B4-BE49-F238E27FC236}">
                <a16:creationId xmlns:a16="http://schemas.microsoft.com/office/drawing/2014/main" id="{1834F77C-9A05-9241-A391-CFC78404F7CC}"/>
              </a:ext>
            </a:extLst>
          </p:cNvPr>
          <p:cNvSpPr txBox="1"/>
          <p:nvPr/>
        </p:nvSpPr>
        <p:spPr>
          <a:xfrm>
            <a:off x="506627" y="1957516"/>
            <a:ext cx="11232292" cy="923330"/>
          </a:xfrm>
          <a:prstGeom prst="rect">
            <a:avLst/>
          </a:prstGeom>
          <a:noFill/>
        </p:spPr>
        <p:txBody>
          <a:bodyPr wrap="square">
            <a:spAutoFit/>
          </a:bodyPr>
          <a:lstStyle/>
          <a:p>
            <a:r>
              <a:rPr lang="en-US" sz="1800" dirty="0">
                <a:effectLst/>
                <a:latin typeface="Belleza"/>
                <a:ea typeface="Belleza"/>
                <a:cs typeface="Belleza"/>
              </a:rPr>
              <a:t>The following matrix describes how to use the number of students seen passing through each of a set of one-way hallways in another wing of the school between a set of rooms. When the matrix is multiplied by the vector with the number of students observed by each camera, the result tells the change in the number of students in each room.</a:t>
            </a:r>
            <a:r>
              <a:rPr lang="en-US" dirty="0">
                <a:effectLst/>
              </a:rPr>
              <a:t> </a:t>
            </a:r>
            <a:endParaRPr lang="en-US" dirty="0"/>
          </a:p>
        </p:txBody>
      </p:sp>
      <p:pic>
        <p:nvPicPr>
          <p:cNvPr id="12" name="image2.png" descr="A picture containing text, clock&#10;&#10;Description automatically generated">
            <a:extLst>
              <a:ext uri="{FF2B5EF4-FFF2-40B4-BE49-F238E27FC236}">
                <a16:creationId xmlns:a16="http://schemas.microsoft.com/office/drawing/2014/main" id="{2C9214BC-C2BA-D042-8E5B-38A1F6205320}"/>
              </a:ext>
            </a:extLst>
          </p:cNvPr>
          <p:cNvPicPr/>
          <p:nvPr/>
        </p:nvPicPr>
        <p:blipFill>
          <a:blip r:embed="rId3"/>
          <a:srcRect l="-175" t="98" r="2802" b="5795"/>
          <a:stretch>
            <a:fillRect/>
          </a:stretch>
        </p:blipFill>
        <p:spPr>
          <a:xfrm>
            <a:off x="3637733" y="3036834"/>
            <a:ext cx="4916533" cy="1622034"/>
          </a:xfrm>
          <a:prstGeom prst="rect">
            <a:avLst/>
          </a:prstGeom>
          <a:ln w="9525">
            <a:solidFill>
              <a:srgbClr val="000000"/>
            </a:solidFill>
            <a:prstDash val="solid"/>
          </a:ln>
        </p:spPr>
      </p:pic>
      <p:sp>
        <p:nvSpPr>
          <p:cNvPr id="14" name="TextBox 13">
            <a:extLst>
              <a:ext uri="{FF2B5EF4-FFF2-40B4-BE49-F238E27FC236}">
                <a16:creationId xmlns:a16="http://schemas.microsoft.com/office/drawing/2014/main" id="{1E81612E-FD63-C749-B255-E4F934B1CFDD}"/>
              </a:ext>
            </a:extLst>
          </p:cNvPr>
          <p:cNvSpPr txBox="1"/>
          <p:nvPr/>
        </p:nvSpPr>
        <p:spPr>
          <a:xfrm>
            <a:off x="506627" y="4815940"/>
            <a:ext cx="11054449" cy="923330"/>
          </a:xfrm>
          <a:prstGeom prst="rect">
            <a:avLst/>
          </a:prstGeom>
          <a:noFill/>
        </p:spPr>
        <p:txBody>
          <a:bodyPr wrap="square">
            <a:spAutoFit/>
          </a:bodyPr>
          <a:lstStyle/>
          <a:p>
            <a:pPr marL="0" marR="0">
              <a:spcBef>
                <a:spcPts val="0"/>
              </a:spcBef>
              <a:spcAft>
                <a:spcPts val="0"/>
              </a:spcAft>
            </a:pPr>
            <a:r>
              <a:rPr lang="en-US" b="1" dirty="0">
                <a:effectLst/>
                <a:latin typeface="Belleza"/>
                <a:ea typeface="Belleza"/>
                <a:cs typeface="Belleza"/>
              </a:rPr>
              <a:t>Part 1: Questions for whole group discussion:</a:t>
            </a:r>
            <a:endParaRPr lang="en-US" dirty="0">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0"/>
              </a:spcBef>
              <a:spcAft>
                <a:spcPts val="0"/>
              </a:spcAft>
              <a:buFont typeface="+mj-lt"/>
              <a:buAutoNum type="arabicPeriod"/>
            </a:pPr>
            <a:r>
              <a:rPr lang="en-US" dirty="0">
                <a:effectLst/>
                <a:latin typeface="Belleza"/>
                <a:ea typeface="Belleza"/>
                <a:cs typeface="Belleza"/>
              </a:rPr>
              <a:t>List as many things as you know about the camera data vectors in this situation.</a:t>
            </a:r>
            <a:endParaRPr lang="en-US" dirty="0">
              <a:latin typeface="Times" pitchFamily="2" charset="0"/>
              <a:ea typeface="Belleza"/>
              <a:cs typeface="Belleza"/>
            </a:endParaRPr>
          </a:p>
          <a:p>
            <a:pPr marL="342900" marR="0" lvl="0" indent="-342900">
              <a:spcBef>
                <a:spcPts val="0"/>
              </a:spcBef>
              <a:spcAft>
                <a:spcPts val="0"/>
              </a:spcAft>
              <a:buFont typeface="+mj-lt"/>
              <a:buAutoNum type="arabicPeriod"/>
            </a:pPr>
            <a:r>
              <a:rPr lang="en-US" dirty="0">
                <a:effectLst/>
                <a:latin typeface="Belleza"/>
                <a:ea typeface="Belleza"/>
                <a:cs typeface="Belleza"/>
              </a:rPr>
              <a:t>List as many things as you know about the population change vectors in this situation</a:t>
            </a:r>
            <a:r>
              <a:rPr lang="en-US" dirty="0">
                <a:effectLst/>
              </a:rPr>
              <a:t> </a:t>
            </a:r>
            <a:endParaRPr lang="en-US" dirty="0"/>
          </a:p>
        </p:txBody>
      </p:sp>
    </p:spTree>
    <p:extLst>
      <p:ext uri="{BB962C8B-B14F-4D97-AF65-F5344CB8AC3E}">
        <p14:creationId xmlns:p14="http://schemas.microsoft.com/office/powerpoint/2010/main" val="1669194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3C0A-4814-C243-A04B-F2782E6CE757}"/>
              </a:ext>
            </a:extLst>
          </p:cNvPr>
          <p:cNvSpPr>
            <a:spLocks noGrp="1"/>
          </p:cNvSpPr>
          <p:nvPr>
            <p:ph type="title"/>
          </p:nvPr>
        </p:nvSpPr>
        <p:spPr>
          <a:xfrm>
            <a:off x="838199" y="365125"/>
            <a:ext cx="11661489" cy="1325563"/>
          </a:xfrm>
        </p:spPr>
        <p:txBody>
          <a:bodyPr/>
          <a:lstStyle/>
          <a:p>
            <a:r>
              <a:rPr lang="en-US" dirty="0">
                <a:latin typeface="Cambria" panose="02040503050406030204" pitchFamily="18" charset="0"/>
              </a:rPr>
              <a:t>Task 3 - Monitoring Population Movement in the East Wing</a:t>
            </a:r>
          </a:p>
        </p:txBody>
      </p:sp>
      <p:grpSp>
        <p:nvGrpSpPr>
          <p:cNvPr id="8" name="Google Shape;137;p3">
            <a:extLst>
              <a:ext uri="{FF2B5EF4-FFF2-40B4-BE49-F238E27FC236}">
                <a16:creationId xmlns:a16="http://schemas.microsoft.com/office/drawing/2014/main" id="{3616CCF0-74F6-4B4B-A238-6194237A1A4D}"/>
              </a:ext>
            </a:extLst>
          </p:cNvPr>
          <p:cNvGrpSpPr/>
          <p:nvPr/>
        </p:nvGrpSpPr>
        <p:grpSpPr>
          <a:xfrm>
            <a:off x="222422" y="-9571"/>
            <a:ext cx="1631092" cy="1492382"/>
            <a:chOff x="222422" y="-9571"/>
            <a:chExt cx="1631092" cy="1492382"/>
          </a:xfrm>
        </p:grpSpPr>
        <p:sp>
          <p:nvSpPr>
            <p:cNvPr id="9" name="Google Shape;138;p3">
              <a:extLst>
                <a:ext uri="{FF2B5EF4-FFF2-40B4-BE49-F238E27FC236}">
                  <a16:creationId xmlns:a16="http://schemas.microsoft.com/office/drawing/2014/main" id="{C9B37BB0-42E8-C34F-B0EF-7DE12210BB7C}"/>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0" name="Google Shape;139;p3">
              <a:extLst>
                <a:ext uri="{FF2B5EF4-FFF2-40B4-BE49-F238E27FC236}">
                  <a16:creationId xmlns:a16="http://schemas.microsoft.com/office/drawing/2014/main" id="{E21AE2CD-9956-CE47-A537-659DBA35C570}"/>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
        <p:nvSpPr>
          <p:cNvPr id="11" name="TextBox 10">
            <a:extLst>
              <a:ext uri="{FF2B5EF4-FFF2-40B4-BE49-F238E27FC236}">
                <a16:creationId xmlns:a16="http://schemas.microsoft.com/office/drawing/2014/main" id="{1834F77C-9A05-9241-A391-CFC78404F7CC}"/>
              </a:ext>
            </a:extLst>
          </p:cNvPr>
          <p:cNvSpPr txBox="1"/>
          <p:nvPr/>
        </p:nvSpPr>
        <p:spPr>
          <a:xfrm>
            <a:off x="506627" y="1957516"/>
            <a:ext cx="11232292" cy="923330"/>
          </a:xfrm>
          <a:prstGeom prst="rect">
            <a:avLst/>
          </a:prstGeom>
          <a:noFill/>
        </p:spPr>
        <p:txBody>
          <a:bodyPr wrap="square">
            <a:spAutoFit/>
          </a:bodyPr>
          <a:lstStyle/>
          <a:p>
            <a:r>
              <a:rPr lang="en-US" sz="1800" dirty="0">
                <a:effectLst/>
                <a:latin typeface="Belleza"/>
                <a:ea typeface="Belleza"/>
                <a:cs typeface="Belleza"/>
              </a:rPr>
              <a:t>The following matrix describes how to use the number of students seen passing through each of a set of one-way hallways in another wing of the school between a set of rooms. When the matrix is multiplied by the vector with the number of students observed by each camera, the result tells the change in the number of students in each room.</a:t>
            </a:r>
            <a:r>
              <a:rPr lang="en-US" dirty="0">
                <a:effectLst/>
              </a:rPr>
              <a:t> </a:t>
            </a:r>
            <a:endParaRPr lang="en-US" dirty="0"/>
          </a:p>
        </p:txBody>
      </p:sp>
      <p:pic>
        <p:nvPicPr>
          <p:cNvPr id="12" name="image2.png" descr="A picture containing text, clock&#10;&#10;Description automatically generated">
            <a:extLst>
              <a:ext uri="{FF2B5EF4-FFF2-40B4-BE49-F238E27FC236}">
                <a16:creationId xmlns:a16="http://schemas.microsoft.com/office/drawing/2014/main" id="{2C9214BC-C2BA-D042-8E5B-38A1F6205320}"/>
              </a:ext>
            </a:extLst>
          </p:cNvPr>
          <p:cNvPicPr/>
          <p:nvPr/>
        </p:nvPicPr>
        <p:blipFill>
          <a:blip r:embed="rId3"/>
          <a:srcRect l="-175" t="98" r="2802" b="5795"/>
          <a:stretch>
            <a:fillRect/>
          </a:stretch>
        </p:blipFill>
        <p:spPr>
          <a:xfrm>
            <a:off x="3637733" y="3036834"/>
            <a:ext cx="4916533" cy="1622034"/>
          </a:xfrm>
          <a:prstGeom prst="rect">
            <a:avLst/>
          </a:prstGeom>
          <a:ln w="9525">
            <a:solidFill>
              <a:srgbClr val="000000"/>
            </a:solidFill>
            <a:prstDash val="solid"/>
          </a:ln>
        </p:spPr>
      </p:pic>
      <p:sp>
        <p:nvSpPr>
          <p:cNvPr id="14" name="TextBox 13">
            <a:extLst>
              <a:ext uri="{FF2B5EF4-FFF2-40B4-BE49-F238E27FC236}">
                <a16:creationId xmlns:a16="http://schemas.microsoft.com/office/drawing/2014/main" id="{1E81612E-FD63-C749-B255-E4F934B1CFDD}"/>
              </a:ext>
            </a:extLst>
          </p:cNvPr>
          <p:cNvSpPr txBox="1"/>
          <p:nvPr/>
        </p:nvSpPr>
        <p:spPr>
          <a:xfrm>
            <a:off x="506627" y="4815940"/>
            <a:ext cx="11054449" cy="923330"/>
          </a:xfrm>
          <a:prstGeom prst="rect">
            <a:avLst/>
          </a:prstGeom>
          <a:noFill/>
        </p:spPr>
        <p:txBody>
          <a:bodyPr wrap="square">
            <a:spAutoFit/>
          </a:bodyPr>
          <a:lstStyle/>
          <a:p>
            <a:pPr marL="0" marR="0">
              <a:spcBef>
                <a:spcPts val="0"/>
              </a:spcBef>
              <a:spcAft>
                <a:spcPts val="0"/>
              </a:spcAft>
            </a:pPr>
            <a:r>
              <a:rPr lang="en-US" sz="1800" b="1" dirty="0">
                <a:effectLst/>
                <a:latin typeface="Belleza"/>
                <a:ea typeface="Belleza"/>
                <a:cs typeface="Belleza"/>
              </a:rPr>
              <a:t>Part 2: Questions for small group work</a:t>
            </a:r>
            <a:r>
              <a:rPr lang="en-US" sz="1800" dirty="0">
                <a:effectLst/>
                <a:latin typeface="Belleza"/>
                <a:ea typeface="Belleza"/>
                <a:cs typeface="Belleza"/>
              </a:rPr>
              <a:t> </a:t>
            </a:r>
            <a:endParaRPr lang="en-US" sz="1800" dirty="0">
              <a:effectLst/>
              <a:latin typeface="Cambria" panose="02040503050406030204" pitchFamily="18" charset="0"/>
              <a:ea typeface="Cambria" panose="02040503050406030204" pitchFamily="18" charset="0"/>
              <a:cs typeface="Cambria" panose="02040503050406030204" pitchFamily="18" charset="0"/>
            </a:endParaRPr>
          </a:p>
          <a:p>
            <a:pPr marL="342900" indent="-342900">
              <a:buFont typeface="+mj-lt"/>
              <a:buAutoNum type="arabicPeriod" startAt="3"/>
            </a:pPr>
            <a:r>
              <a:rPr lang="en-US" sz="1800" dirty="0">
                <a:solidFill>
                  <a:srgbClr val="000000"/>
                </a:solidFill>
                <a:effectLst/>
                <a:latin typeface="Belleza"/>
                <a:ea typeface="Belleza"/>
                <a:cs typeface="Belleza"/>
              </a:rPr>
              <a:t>Describe the set U all the possible hallway flows that leave the number of students in each room unchanged.</a:t>
            </a:r>
            <a:r>
              <a:rPr lang="en-US" dirty="0">
                <a:effectLst/>
              </a:rPr>
              <a:t> </a:t>
            </a:r>
          </a:p>
          <a:p>
            <a:pPr marL="342900" indent="-342900">
              <a:buFont typeface="+mj-lt"/>
              <a:buAutoNum type="arabicPeriod" startAt="3"/>
            </a:pPr>
            <a:r>
              <a:rPr lang="en-US" sz="1800" dirty="0">
                <a:solidFill>
                  <a:srgbClr val="000000"/>
                </a:solidFill>
                <a:effectLst/>
                <a:latin typeface="Belleza"/>
                <a:ea typeface="Belleza"/>
                <a:cs typeface="Belleza"/>
              </a:rPr>
              <a:t>Describe the set F of all the possible hallway flows that result in the following room changes: </a:t>
            </a:r>
            <a:endParaRPr lang="en-US" dirty="0"/>
          </a:p>
        </p:txBody>
      </p:sp>
      <p:pic>
        <p:nvPicPr>
          <p:cNvPr id="15" name="image3.png" descr="Text&#10;&#10;Description automatically generated">
            <a:extLst>
              <a:ext uri="{FF2B5EF4-FFF2-40B4-BE49-F238E27FC236}">
                <a16:creationId xmlns:a16="http://schemas.microsoft.com/office/drawing/2014/main" id="{5F261887-FFFE-6149-9D08-5CF36B0689A3}"/>
              </a:ext>
            </a:extLst>
          </p:cNvPr>
          <p:cNvPicPr/>
          <p:nvPr/>
        </p:nvPicPr>
        <p:blipFill>
          <a:blip r:embed="rId4"/>
          <a:srcRect/>
          <a:stretch>
            <a:fillRect/>
          </a:stretch>
        </p:blipFill>
        <p:spPr>
          <a:xfrm>
            <a:off x="9573602" y="5404880"/>
            <a:ext cx="595633" cy="1440574"/>
          </a:xfrm>
          <a:prstGeom prst="rect">
            <a:avLst/>
          </a:prstGeom>
          <a:ln/>
        </p:spPr>
      </p:pic>
    </p:spTree>
    <p:extLst>
      <p:ext uri="{BB962C8B-B14F-4D97-AF65-F5344CB8AC3E}">
        <p14:creationId xmlns:p14="http://schemas.microsoft.com/office/powerpoint/2010/main" val="4114532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3C0A-4814-C243-A04B-F2782E6CE757}"/>
              </a:ext>
            </a:extLst>
          </p:cNvPr>
          <p:cNvSpPr>
            <a:spLocks noGrp="1"/>
          </p:cNvSpPr>
          <p:nvPr>
            <p:ph type="title"/>
          </p:nvPr>
        </p:nvSpPr>
        <p:spPr>
          <a:xfrm>
            <a:off x="838199" y="365125"/>
            <a:ext cx="11661489" cy="1325563"/>
          </a:xfrm>
        </p:spPr>
        <p:txBody>
          <a:bodyPr/>
          <a:lstStyle/>
          <a:p>
            <a:r>
              <a:rPr lang="en-US" dirty="0">
                <a:latin typeface="Cambria" panose="02040503050406030204" pitchFamily="18" charset="0"/>
              </a:rPr>
              <a:t>Task 3 - Monitoring Population Movement in the East Wing</a:t>
            </a:r>
          </a:p>
        </p:txBody>
      </p:sp>
      <p:grpSp>
        <p:nvGrpSpPr>
          <p:cNvPr id="8" name="Google Shape;137;p3">
            <a:extLst>
              <a:ext uri="{FF2B5EF4-FFF2-40B4-BE49-F238E27FC236}">
                <a16:creationId xmlns:a16="http://schemas.microsoft.com/office/drawing/2014/main" id="{3616CCF0-74F6-4B4B-A238-6194237A1A4D}"/>
              </a:ext>
            </a:extLst>
          </p:cNvPr>
          <p:cNvGrpSpPr/>
          <p:nvPr/>
        </p:nvGrpSpPr>
        <p:grpSpPr>
          <a:xfrm>
            <a:off x="222422" y="-9571"/>
            <a:ext cx="1631092" cy="1492382"/>
            <a:chOff x="222422" y="-9571"/>
            <a:chExt cx="1631092" cy="1492382"/>
          </a:xfrm>
        </p:grpSpPr>
        <p:sp>
          <p:nvSpPr>
            <p:cNvPr id="9" name="Google Shape;138;p3">
              <a:extLst>
                <a:ext uri="{FF2B5EF4-FFF2-40B4-BE49-F238E27FC236}">
                  <a16:creationId xmlns:a16="http://schemas.microsoft.com/office/drawing/2014/main" id="{C9B37BB0-42E8-C34F-B0EF-7DE12210BB7C}"/>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0" name="Google Shape;139;p3">
              <a:extLst>
                <a:ext uri="{FF2B5EF4-FFF2-40B4-BE49-F238E27FC236}">
                  <a16:creationId xmlns:a16="http://schemas.microsoft.com/office/drawing/2014/main" id="{E21AE2CD-9956-CE47-A537-659DBA35C570}"/>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A279BDE2-A51F-5044-867A-50CCE856AD71}"/>
                  </a:ext>
                </a:extLst>
              </p:cNvPr>
              <p:cNvGraphicFramePr>
                <a:graphicFrameLocks noGrp="1"/>
              </p:cNvGraphicFramePr>
              <p:nvPr>
                <p:extLst>
                  <p:ext uri="{D42A27DB-BD31-4B8C-83A1-F6EECF244321}">
                    <p14:modId xmlns:p14="http://schemas.microsoft.com/office/powerpoint/2010/main" val="3655508555"/>
                  </p:ext>
                </p:extLst>
              </p:nvPr>
            </p:nvGraphicFramePr>
            <p:xfrm>
              <a:off x="5088362" y="4085138"/>
              <a:ext cx="6774124" cy="2528819"/>
            </p:xfrm>
            <a:graphic>
              <a:graphicData uri="http://schemas.openxmlformats.org/drawingml/2006/table">
                <a:tbl>
                  <a:tblPr firstRow="1" firstCol="1" bandRow="1">
                    <a:tableStyleId>{5C22544A-7EE6-4342-B048-85BDC9FD1C3A}</a:tableStyleId>
                  </a:tblPr>
                  <a:tblGrid>
                    <a:gridCol w="3387062">
                      <a:extLst>
                        <a:ext uri="{9D8B030D-6E8A-4147-A177-3AD203B41FA5}">
                          <a16:colId xmlns:a16="http://schemas.microsoft.com/office/drawing/2014/main" val="45277543"/>
                        </a:ext>
                      </a:extLst>
                    </a:gridCol>
                    <a:gridCol w="3387062">
                      <a:extLst>
                        <a:ext uri="{9D8B030D-6E8A-4147-A177-3AD203B41FA5}">
                          <a16:colId xmlns:a16="http://schemas.microsoft.com/office/drawing/2014/main" val="905174433"/>
                        </a:ext>
                      </a:extLst>
                    </a:gridCol>
                  </a:tblGrid>
                  <a:tr h="2528819">
                    <a:tc>
                      <a:txBody>
                        <a:bodyPr/>
                        <a:lstStyle/>
                        <a:p>
                          <a:pPr marL="342900" marR="0" lvl="0" indent="-342900">
                            <a:lnSpc>
                              <a:spcPct val="150000"/>
                            </a:lnSpc>
                            <a:spcBef>
                              <a:spcPts val="0"/>
                            </a:spcBef>
                            <a:spcAft>
                              <a:spcPts val="0"/>
                            </a:spcAft>
                            <a:buFont typeface="+mj-lt"/>
                            <a:buAutoNum type="alphaLcPeriod"/>
                          </a:pPr>
                          <a:r>
                            <a:rPr lang="en-US" sz="1400" b="0" dirty="0">
                              <a:solidFill>
                                <a:schemeClr val="tx1"/>
                              </a:solidFill>
                              <a:effectLst/>
                              <a:latin typeface="+mn-lt"/>
                            </a:rPr>
                            <a:t>U is a sub</a:t>
                          </a:r>
                          <a:r>
                            <a:rPr lang="en-US" sz="1400" b="0" u="sng" dirty="0">
                              <a:solidFill>
                                <a:schemeClr val="tx1"/>
                              </a:solidFill>
                              <a:effectLst/>
                              <a:latin typeface="+mn-lt"/>
                            </a:rPr>
                            <a:t>set</a:t>
                          </a:r>
                          <a:r>
                            <a:rPr lang="en-US" sz="1400" b="0" dirty="0">
                              <a:solidFill>
                                <a:schemeClr val="tx1"/>
                              </a:solidFill>
                              <a:effectLst/>
                              <a:latin typeface="+mn-lt"/>
                            </a:rPr>
                            <a:t> of R</a:t>
                          </a:r>
                          <a:r>
                            <a:rPr lang="en-US" sz="1400" b="0" baseline="30000" dirty="0">
                              <a:solidFill>
                                <a:schemeClr val="tx1"/>
                              </a:solidFill>
                              <a:effectLst/>
                              <a:latin typeface="+mn-lt"/>
                            </a:rPr>
                            <a:t>5</a:t>
                          </a:r>
                          <a:r>
                            <a:rPr lang="en-US" sz="1400" b="0" dirty="0">
                              <a:solidFill>
                                <a:schemeClr val="tx1"/>
                              </a:solidFill>
                              <a:effectLst/>
                              <a:latin typeface="+mn-lt"/>
                            </a:rPr>
                            <a:t>. </a:t>
                          </a:r>
                        </a:p>
                        <a:p>
                          <a:pPr marL="342900" marR="0" lvl="0" indent="-342900">
                            <a:lnSpc>
                              <a:spcPct val="150000"/>
                            </a:lnSpc>
                            <a:spcBef>
                              <a:spcPts val="0"/>
                            </a:spcBef>
                            <a:spcAft>
                              <a:spcPts val="0"/>
                            </a:spcAft>
                            <a:buFont typeface="+mj-lt"/>
                            <a:buAutoNum type="alphaLcPeriod"/>
                          </a:pPr>
                          <a:r>
                            <a:rPr lang="en-US" sz="1400" b="0" dirty="0">
                              <a:solidFill>
                                <a:schemeClr val="tx1"/>
                              </a:solidFill>
                              <a:effectLst/>
                              <a:latin typeface="+mn-lt"/>
                            </a:rPr>
                            <a:t>U is closed under vector addition </a:t>
                          </a:r>
                        </a:p>
                        <a:p>
                          <a:pPr marL="342900" marR="0" lvl="0" indent="-342900">
                            <a:lnSpc>
                              <a:spcPct val="150000"/>
                            </a:lnSpc>
                            <a:spcBef>
                              <a:spcPts val="0"/>
                            </a:spcBef>
                            <a:spcAft>
                              <a:spcPts val="0"/>
                            </a:spcAft>
                            <a:buFont typeface="+mj-lt"/>
                            <a:buAutoNum type="alphaLcPeriod"/>
                          </a:pPr>
                          <a:r>
                            <a:rPr lang="en-US" sz="1400" b="0" dirty="0">
                              <a:solidFill>
                                <a:schemeClr val="tx1"/>
                              </a:solidFill>
                              <a:effectLst/>
                              <a:latin typeface="+mn-lt"/>
                            </a:rPr>
                            <a:t>U is closed under scalar multiplication (scalars </a:t>
                          </a:r>
                          <a14:m>
                            <m:oMath xmlns:m="http://schemas.openxmlformats.org/officeDocument/2006/math">
                              <m:r>
                                <m:rPr>
                                  <m:sty m:val="p"/>
                                </m:rPr>
                                <a:rPr lang="en-US" sz="1400" b="0" i="1" smtClean="0">
                                  <a:solidFill>
                                    <a:schemeClr val="tx1"/>
                                  </a:solidFill>
                                  <a:effectLst/>
                                  <a:latin typeface="Cambria Math" panose="02040503050406030204" pitchFamily="18" charset="0"/>
                                </a:rPr>
                                <m:t>ϵ</m:t>
                              </m:r>
                              <m:r>
                                <a:rPr lang="en-US" sz="1400" b="0">
                                  <a:solidFill>
                                    <a:schemeClr val="tx1"/>
                                  </a:solidFill>
                                  <a:effectLst/>
                                  <a:latin typeface="Cambria Math" panose="02040503050406030204" pitchFamily="18" charset="0"/>
                                </a:rPr>
                                <m:t>ℝ</m:t>
                              </m:r>
                            </m:oMath>
                          </a14:m>
                          <a:r>
                            <a:rPr lang="en-US" sz="1400" b="0" dirty="0">
                              <a:solidFill>
                                <a:schemeClr val="tx1"/>
                              </a:solidFill>
                              <a:effectLst/>
                              <a:latin typeface="+mn-lt"/>
                            </a:rPr>
                            <a:t>) </a:t>
                          </a:r>
                        </a:p>
                        <a:p>
                          <a:pPr marL="342900" marR="0" lvl="0" indent="-342900">
                            <a:lnSpc>
                              <a:spcPct val="150000"/>
                            </a:lnSpc>
                            <a:spcBef>
                              <a:spcPts val="0"/>
                            </a:spcBef>
                            <a:spcAft>
                              <a:spcPts val="0"/>
                            </a:spcAft>
                            <a:buFont typeface="+mj-lt"/>
                            <a:buAutoNum type="alphaLcPeriod"/>
                          </a:pPr>
                          <a:r>
                            <a:rPr lang="en-US" sz="1400" b="0" dirty="0">
                              <a:solidFill>
                                <a:schemeClr val="tx1"/>
                              </a:solidFill>
                              <a:effectLst/>
                              <a:latin typeface="+mn-lt"/>
                            </a:rPr>
                            <a:t>U is a sub</a:t>
                          </a:r>
                          <a:r>
                            <a:rPr lang="en-US" sz="1400" b="0" u="sng" dirty="0">
                              <a:solidFill>
                                <a:schemeClr val="tx1"/>
                              </a:solidFill>
                              <a:effectLst/>
                              <a:latin typeface="+mn-lt"/>
                            </a:rPr>
                            <a:t>space</a:t>
                          </a:r>
                          <a:r>
                            <a:rPr lang="en-US" sz="1400" b="0" dirty="0">
                              <a:solidFill>
                                <a:schemeClr val="tx1"/>
                              </a:solidFill>
                              <a:effectLst/>
                              <a:latin typeface="+mn-lt"/>
                            </a:rPr>
                            <a:t> of R</a:t>
                          </a:r>
                          <a:r>
                            <a:rPr lang="en-US" sz="1400" b="0" baseline="30000" dirty="0">
                              <a:solidFill>
                                <a:schemeClr val="tx1"/>
                              </a:solidFill>
                              <a:effectLst/>
                              <a:latin typeface="+mn-lt"/>
                            </a:rPr>
                            <a:t>7</a:t>
                          </a:r>
                          <a:endParaRPr lang="en-US" sz="1400" b="0" dirty="0">
                            <a:solidFill>
                              <a:schemeClr val="tx1"/>
                            </a:solidFill>
                            <a:effectLst/>
                            <a:latin typeface="+mn-lt"/>
                          </a:endParaRPr>
                        </a:p>
                        <a:p>
                          <a:pPr marL="342900" marR="0" lvl="0" indent="-342900">
                            <a:lnSpc>
                              <a:spcPct val="150000"/>
                            </a:lnSpc>
                            <a:spcBef>
                              <a:spcPts val="0"/>
                            </a:spcBef>
                            <a:spcAft>
                              <a:spcPts val="0"/>
                            </a:spcAft>
                            <a:buFont typeface="+mj-lt"/>
                            <a:buAutoNum type="alphaLcPeriod"/>
                          </a:pPr>
                          <a:r>
                            <a:rPr lang="en-US" sz="1400" b="0" dirty="0">
                              <a:solidFill>
                                <a:schemeClr val="tx1"/>
                              </a:solidFill>
                              <a:effectLst/>
                              <a:latin typeface="+mn-lt"/>
                            </a:rPr>
                            <a:t>U is all of R</a:t>
                          </a:r>
                          <a:r>
                            <a:rPr lang="en-US" sz="1400" b="0" baseline="30000" dirty="0">
                              <a:solidFill>
                                <a:schemeClr val="tx1"/>
                              </a:solidFill>
                              <a:effectLst/>
                              <a:latin typeface="+mn-lt"/>
                            </a:rPr>
                            <a:t>7</a:t>
                          </a:r>
                          <a:endParaRPr lang="en-US" sz="1400" b="0" dirty="0">
                            <a:solidFill>
                              <a:schemeClr val="tx1"/>
                            </a:solidFill>
                            <a:effectLst/>
                            <a:latin typeface="+mn-lt"/>
                          </a:endParaRPr>
                        </a:p>
                        <a:p>
                          <a:pPr marL="342900" marR="0" lvl="0" indent="-342900">
                            <a:lnSpc>
                              <a:spcPct val="150000"/>
                            </a:lnSpc>
                            <a:spcBef>
                              <a:spcPts val="0"/>
                            </a:spcBef>
                            <a:spcAft>
                              <a:spcPts val="0"/>
                            </a:spcAft>
                            <a:buFont typeface="+mj-lt"/>
                            <a:buAutoNum type="alphaLcPeriod"/>
                          </a:pPr>
                          <a:r>
                            <a:rPr lang="en-US" sz="1400" b="0" dirty="0">
                              <a:solidFill>
                                <a:schemeClr val="tx1"/>
                              </a:solidFill>
                              <a:effectLst/>
                              <a:latin typeface="+mn-lt"/>
                            </a:rPr>
                            <a:t>&lt;add your own statement here&gt;</a:t>
                          </a:r>
                          <a:endParaRPr lang="en-US" sz="1400" b="0" dirty="0">
                            <a:solidFill>
                              <a:schemeClr val="tx1"/>
                            </a:solidFill>
                            <a:effectLst/>
                            <a:latin typeface="+mn-lt"/>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9CD0">
                            <a:alpha val="50196"/>
                          </a:srgbClr>
                        </a:solidFill>
                      </a:tcPr>
                    </a:tc>
                    <a:tc>
                      <a:txBody>
                        <a:bodyPr/>
                        <a:lstStyle/>
                        <a:p>
                          <a:pPr marL="342900" marR="0" lvl="0" indent="-342900">
                            <a:lnSpc>
                              <a:spcPct val="150000"/>
                            </a:lnSpc>
                            <a:spcBef>
                              <a:spcPts val="0"/>
                            </a:spcBef>
                            <a:spcAft>
                              <a:spcPts val="0"/>
                            </a:spcAft>
                            <a:buFont typeface="+mj-lt"/>
                            <a:buAutoNum type="alphaLcPeriod"/>
                          </a:pPr>
                          <a:r>
                            <a:rPr lang="en-US" sz="1400" b="0" dirty="0">
                              <a:solidFill>
                                <a:schemeClr val="tx1"/>
                              </a:solidFill>
                              <a:effectLst/>
                              <a:latin typeface="+mn-lt"/>
                            </a:rPr>
                            <a:t>F is a sub</a:t>
                          </a:r>
                          <a:r>
                            <a:rPr lang="en-US" sz="1400" b="0" u="sng" dirty="0">
                              <a:solidFill>
                                <a:schemeClr val="tx1"/>
                              </a:solidFill>
                              <a:effectLst/>
                              <a:latin typeface="+mn-lt"/>
                            </a:rPr>
                            <a:t>set</a:t>
                          </a:r>
                          <a:r>
                            <a:rPr lang="en-US" sz="1400" b="0" dirty="0">
                              <a:solidFill>
                                <a:schemeClr val="tx1"/>
                              </a:solidFill>
                              <a:effectLst/>
                              <a:latin typeface="+mn-lt"/>
                            </a:rPr>
                            <a:t> of R</a:t>
                          </a:r>
                          <a:r>
                            <a:rPr lang="en-US" sz="1400" b="0" baseline="30000" dirty="0">
                              <a:solidFill>
                                <a:schemeClr val="tx1"/>
                              </a:solidFill>
                              <a:effectLst/>
                              <a:latin typeface="+mn-lt"/>
                            </a:rPr>
                            <a:t>5</a:t>
                          </a:r>
                          <a:r>
                            <a:rPr lang="en-US" sz="1400" b="0" dirty="0">
                              <a:solidFill>
                                <a:schemeClr val="tx1"/>
                              </a:solidFill>
                              <a:effectLst/>
                              <a:latin typeface="+mn-lt"/>
                            </a:rPr>
                            <a:t>.</a:t>
                          </a:r>
                        </a:p>
                        <a:p>
                          <a:pPr marL="342900" marR="0" lvl="0" indent="-342900">
                            <a:lnSpc>
                              <a:spcPct val="150000"/>
                            </a:lnSpc>
                            <a:spcBef>
                              <a:spcPts val="0"/>
                            </a:spcBef>
                            <a:spcAft>
                              <a:spcPts val="0"/>
                            </a:spcAft>
                            <a:buFont typeface="+mj-lt"/>
                            <a:buAutoNum type="alphaLcPeriod"/>
                          </a:pPr>
                          <a:r>
                            <a:rPr lang="en-US" sz="1400" b="0" dirty="0">
                              <a:solidFill>
                                <a:schemeClr val="tx1"/>
                              </a:solidFill>
                              <a:effectLst/>
                              <a:latin typeface="+mn-lt"/>
                            </a:rPr>
                            <a:t>F is closed under vector addition</a:t>
                          </a:r>
                        </a:p>
                        <a:p>
                          <a:pPr marL="342900" marR="0" lvl="0" indent="-342900">
                            <a:lnSpc>
                              <a:spcPct val="150000"/>
                            </a:lnSpc>
                            <a:spcBef>
                              <a:spcPts val="0"/>
                            </a:spcBef>
                            <a:spcAft>
                              <a:spcPts val="0"/>
                            </a:spcAft>
                            <a:buFont typeface="+mj-lt"/>
                            <a:buAutoNum type="alphaLcPeriod"/>
                          </a:pPr>
                          <a:r>
                            <a:rPr lang="en-US" sz="1400" b="0" dirty="0">
                              <a:solidFill>
                                <a:schemeClr val="tx1"/>
                              </a:solidFill>
                              <a:effectLst/>
                              <a:latin typeface="+mn-lt"/>
                            </a:rPr>
                            <a:t>F is closed under scalar multiplication (scalars </a:t>
                          </a:r>
                          <a14:m>
                            <m:oMath xmlns:m="http://schemas.openxmlformats.org/officeDocument/2006/math">
                              <m:r>
                                <m:rPr>
                                  <m:sty m:val="p"/>
                                </m:rPr>
                                <a:rPr lang="en-US" sz="1400" b="0" i="1" smtClean="0">
                                  <a:solidFill>
                                    <a:schemeClr val="tx1"/>
                                  </a:solidFill>
                                  <a:effectLst/>
                                  <a:latin typeface="Cambria Math" panose="02040503050406030204" pitchFamily="18" charset="0"/>
                                </a:rPr>
                                <m:t>ϵ</m:t>
                              </m:r>
                              <m:r>
                                <a:rPr lang="en-US" sz="1400" b="0">
                                  <a:solidFill>
                                    <a:schemeClr val="tx1"/>
                                  </a:solidFill>
                                  <a:effectLst/>
                                  <a:latin typeface="Cambria Math" panose="02040503050406030204" pitchFamily="18" charset="0"/>
                                </a:rPr>
                                <m:t>ℝ</m:t>
                              </m:r>
                            </m:oMath>
                          </a14:m>
                          <a:r>
                            <a:rPr lang="en-US" sz="1400" b="0" dirty="0">
                              <a:solidFill>
                                <a:schemeClr val="tx1"/>
                              </a:solidFill>
                              <a:effectLst/>
                              <a:latin typeface="+mn-lt"/>
                            </a:rPr>
                            <a:t>)</a:t>
                          </a:r>
                        </a:p>
                        <a:p>
                          <a:pPr marL="342900" marR="0" lvl="0" indent="-342900">
                            <a:lnSpc>
                              <a:spcPct val="150000"/>
                            </a:lnSpc>
                            <a:spcBef>
                              <a:spcPts val="0"/>
                            </a:spcBef>
                            <a:spcAft>
                              <a:spcPts val="0"/>
                            </a:spcAft>
                            <a:buFont typeface="+mj-lt"/>
                            <a:buAutoNum type="alphaLcPeriod"/>
                          </a:pPr>
                          <a:r>
                            <a:rPr lang="en-US" sz="1400" b="0" dirty="0">
                              <a:solidFill>
                                <a:schemeClr val="tx1"/>
                              </a:solidFill>
                              <a:effectLst/>
                              <a:latin typeface="+mn-lt"/>
                            </a:rPr>
                            <a:t>F is a sub</a:t>
                          </a:r>
                          <a:r>
                            <a:rPr lang="en-US" sz="1400" b="0" u="sng" dirty="0">
                              <a:solidFill>
                                <a:schemeClr val="tx1"/>
                              </a:solidFill>
                              <a:effectLst/>
                              <a:latin typeface="+mn-lt"/>
                            </a:rPr>
                            <a:t>space</a:t>
                          </a:r>
                          <a:r>
                            <a:rPr lang="en-US" sz="1400" b="0" dirty="0">
                              <a:solidFill>
                                <a:schemeClr val="tx1"/>
                              </a:solidFill>
                              <a:effectLst/>
                              <a:latin typeface="+mn-lt"/>
                            </a:rPr>
                            <a:t> of R</a:t>
                          </a:r>
                          <a:r>
                            <a:rPr lang="en-US" sz="1400" b="0" baseline="30000" dirty="0">
                              <a:solidFill>
                                <a:schemeClr val="tx1"/>
                              </a:solidFill>
                              <a:effectLst/>
                              <a:latin typeface="+mn-lt"/>
                            </a:rPr>
                            <a:t>7</a:t>
                          </a:r>
                          <a:endParaRPr lang="en-US" sz="1400" b="0" dirty="0">
                            <a:solidFill>
                              <a:schemeClr val="tx1"/>
                            </a:solidFill>
                            <a:effectLst/>
                            <a:latin typeface="+mn-lt"/>
                          </a:endParaRPr>
                        </a:p>
                        <a:p>
                          <a:pPr marL="342900" marR="0" lvl="0" indent="-342900">
                            <a:lnSpc>
                              <a:spcPct val="150000"/>
                            </a:lnSpc>
                            <a:spcBef>
                              <a:spcPts val="0"/>
                            </a:spcBef>
                            <a:spcAft>
                              <a:spcPts val="0"/>
                            </a:spcAft>
                            <a:buFont typeface="+mj-lt"/>
                            <a:buAutoNum type="alphaLcPeriod"/>
                          </a:pPr>
                          <a:r>
                            <a:rPr lang="en-US" sz="1400" b="0" dirty="0">
                              <a:solidFill>
                                <a:schemeClr val="tx1"/>
                              </a:solidFill>
                              <a:effectLst/>
                              <a:latin typeface="+mn-lt"/>
                            </a:rPr>
                            <a:t>F is all of R</a:t>
                          </a:r>
                          <a:r>
                            <a:rPr lang="en-US" sz="1400" b="0" baseline="30000" dirty="0">
                              <a:solidFill>
                                <a:schemeClr val="tx1"/>
                              </a:solidFill>
                              <a:effectLst/>
                              <a:latin typeface="+mn-lt"/>
                            </a:rPr>
                            <a:t>7</a:t>
                          </a:r>
                          <a:endParaRPr lang="en-US" sz="1400" b="0" dirty="0">
                            <a:solidFill>
                              <a:schemeClr val="tx1"/>
                            </a:solidFill>
                            <a:effectLst/>
                            <a:latin typeface="+mn-lt"/>
                          </a:endParaRPr>
                        </a:p>
                        <a:p>
                          <a:pPr marL="342900" marR="0" lvl="0" indent="-342900">
                            <a:lnSpc>
                              <a:spcPct val="150000"/>
                            </a:lnSpc>
                            <a:spcBef>
                              <a:spcPts val="0"/>
                            </a:spcBef>
                            <a:spcAft>
                              <a:spcPts val="0"/>
                            </a:spcAft>
                            <a:buFont typeface="+mj-lt"/>
                            <a:buAutoNum type="alphaLcPeriod"/>
                          </a:pPr>
                          <a:r>
                            <a:rPr lang="en-US" sz="1400" b="0" dirty="0">
                              <a:solidFill>
                                <a:schemeClr val="tx1"/>
                              </a:solidFill>
                              <a:effectLst/>
                              <a:latin typeface="+mn-lt"/>
                            </a:rPr>
                            <a:t>&lt;add your own statement here&gt;</a:t>
                          </a:r>
                        </a:p>
                        <a:p>
                          <a:pPr marL="228600" marR="0">
                            <a:lnSpc>
                              <a:spcPct val="150000"/>
                            </a:lnSpc>
                            <a:spcBef>
                              <a:spcPts val="0"/>
                            </a:spcBef>
                            <a:spcAft>
                              <a:spcPts val="0"/>
                            </a:spcAft>
                          </a:pPr>
                          <a:r>
                            <a:rPr lang="en-US" sz="1400" b="0" dirty="0">
                              <a:solidFill>
                                <a:schemeClr val="tx1"/>
                              </a:solidFill>
                              <a:effectLst/>
                              <a:latin typeface="+mn-lt"/>
                            </a:rPr>
                            <a:t> </a:t>
                          </a:r>
                          <a:endParaRPr lang="en-US" sz="1400" b="0" dirty="0">
                            <a:solidFill>
                              <a:schemeClr val="tx1"/>
                            </a:solidFill>
                            <a:effectLst/>
                            <a:latin typeface="+mn-lt"/>
                            <a:ea typeface="Cambria" panose="02040503050406030204" pitchFamily="18" charset="0"/>
                            <a:cs typeface="Cambria" panose="020405030504060302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9CD0">
                            <a:alpha val="50196"/>
                          </a:srgbClr>
                        </a:solidFill>
                      </a:tcPr>
                    </a:tc>
                    <a:extLst>
                      <a:ext uri="{0D108BD9-81ED-4DB2-BD59-A6C34878D82A}">
                        <a16:rowId xmlns:a16="http://schemas.microsoft.com/office/drawing/2014/main" val="294495755"/>
                      </a:ext>
                    </a:extLst>
                  </a:tr>
                </a:tbl>
              </a:graphicData>
            </a:graphic>
          </p:graphicFrame>
        </mc:Choice>
        <mc:Fallback>
          <p:graphicFrame>
            <p:nvGraphicFramePr>
              <p:cNvPr id="4" name="Table 3">
                <a:extLst>
                  <a:ext uri="{FF2B5EF4-FFF2-40B4-BE49-F238E27FC236}">
                    <a16:creationId xmlns:a16="http://schemas.microsoft.com/office/drawing/2014/main" id="{A279BDE2-A51F-5044-867A-50CCE856AD71}"/>
                  </a:ext>
                </a:extLst>
              </p:cNvPr>
              <p:cNvGraphicFramePr>
                <a:graphicFrameLocks noGrp="1"/>
              </p:cNvGraphicFramePr>
              <p:nvPr>
                <p:extLst>
                  <p:ext uri="{D42A27DB-BD31-4B8C-83A1-F6EECF244321}">
                    <p14:modId xmlns:p14="http://schemas.microsoft.com/office/powerpoint/2010/main" val="3655508555"/>
                  </p:ext>
                </p:extLst>
              </p:nvPr>
            </p:nvGraphicFramePr>
            <p:xfrm>
              <a:off x="5088362" y="4085138"/>
              <a:ext cx="6774124" cy="2528819"/>
            </p:xfrm>
            <a:graphic>
              <a:graphicData uri="http://schemas.openxmlformats.org/drawingml/2006/table">
                <a:tbl>
                  <a:tblPr firstRow="1" firstCol="1" bandRow="1">
                    <a:tableStyleId>{5C22544A-7EE6-4342-B048-85BDC9FD1C3A}</a:tableStyleId>
                  </a:tblPr>
                  <a:tblGrid>
                    <a:gridCol w="3387062">
                      <a:extLst>
                        <a:ext uri="{9D8B030D-6E8A-4147-A177-3AD203B41FA5}">
                          <a16:colId xmlns:a16="http://schemas.microsoft.com/office/drawing/2014/main" val="45277543"/>
                        </a:ext>
                      </a:extLst>
                    </a:gridCol>
                    <a:gridCol w="3387062">
                      <a:extLst>
                        <a:ext uri="{9D8B030D-6E8A-4147-A177-3AD203B41FA5}">
                          <a16:colId xmlns:a16="http://schemas.microsoft.com/office/drawing/2014/main" val="905174433"/>
                        </a:ext>
                      </a:extLst>
                    </a:gridCol>
                  </a:tblGrid>
                  <a:tr h="2528819">
                    <a:tc>
                      <a:txBody>
                        <a:bodyPr/>
                        <a:lstStyle/>
                        <a:p>
                          <a:endParaRPr lang="en-US"/>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73" r="-100000" b="-1000"/>
                          </a:stretch>
                        </a:blipFill>
                      </a:tcPr>
                    </a:tc>
                    <a:tc>
                      <a:txBody>
                        <a:bodyPr/>
                        <a:lstStyle/>
                        <a:p>
                          <a:endParaRPr lang="en-US"/>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749" r="-375" b="-1000"/>
                          </a:stretch>
                        </a:blipFill>
                      </a:tcPr>
                    </a:tc>
                    <a:extLst>
                      <a:ext uri="{0D108BD9-81ED-4DB2-BD59-A6C34878D82A}">
                        <a16:rowId xmlns:a16="http://schemas.microsoft.com/office/drawing/2014/main" val="294495755"/>
                      </a:ext>
                    </a:extLst>
                  </a:tr>
                </a:tbl>
              </a:graphicData>
            </a:graphic>
          </p:graphicFrame>
        </mc:Fallback>
      </mc:AlternateContent>
      <p:sp>
        <p:nvSpPr>
          <p:cNvPr id="5" name="Rectangle 1">
            <a:extLst>
              <a:ext uri="{FF2B5EF4-FFF2-40B4-BE49-F238E27FC236}">
                <a16:creationId xmlns:a16="http://schemas.microsoft.com/office/drawing/2014/main" id="{E107AF1C-7435-8F43-8D2A-5C1BEE3F86CF}"/>
              </a:ext>
            </a:extLst>
          </p:cNvPr>
          <p:cNvSpPr>
            <a:spLocks noChangeArrowheads="1"/>
          </p:cNvSpPr>
          <p:nvPr/>
        </p:nvSpPr>
        <p:spPr bwMode="auto">
          <a:xfrm>
            <a:off x="115329" y="4333884"/>
            <a:ext cx="497303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5"/>
              <a:tabLst/>
            </a:pPr>
            <a:r>
              <a:rPr kumimoji="0" lang="en-US" altLang="en-US" b="0" i="0" u="none" strike="noStrike" cap="none" normalizeH="0" baseline="0" dirty="0">
                <a:ln>
                  <a:noFill/>
                </a:ln>
                <a:solidFill>
                  <a:schemeClr val="tx1"/>
                </a:solidFill>
                <a:effectLst/>
                <a:latin typeface="+mn-lt"/>
                <a:ea typeface="Belleza"/>
                <a:cs typeface="Belleza"/>
              </a:rPr>
              <a:t>Several statements are written about U and F below. Circle ones that are true and modify the ones that are false so that they become true statements.</a:t>
            </a:r>
            <a:r>
              <a:rPr lang="en-US" altLang="en-US" dirty="0">
                <a:latin typeface="+mn-lt"/>
              </a:rPr>
              <a:t> </a:t>
            </a:r>
            <a:r>
              <a:rPr kumimoji="0" lang="en-US" altLang="en-US" b="0" i="0" u="none" strike="noStrike" cap="none" normalizeH="0" baseline="0" dirty="0">
                <a:ln>
                  <a:noFill/>
                </a:ln>
                <a:solidFill>
                  <a:srgbClr val="000000"/>
                </a:solidFill>
                <a:effectLst/>
                <a:latin typeface="+mn-lt"/>
                <a:ea typeface="Belleza"/>
                <a:cs typeface="Belleza"/>
              </a:rPr>
              <a:t>Describe the set P of all possible changes in the population of students in each room based on the information provided by matrix A.</a:t>
            </a:r>
            <a:r>
              <a:rPr kumimoji="0" lang="en-US" altLang="en-US" b="0" i="0" u="none" strike="noStrike" cap="none" normalizeH="0" baseline="0" dirty="0">
                <a:ln>
                  <a:noFill/>
                </a:ln>
                <a:solidFill>
                  <a:schemeClr val="tx1"/>
                </a:solidFill>
                <a:effectLst/>
                <a:latin typeface="+mn-lt"/>
              </a:rPr>
              <a:t> </a:t>
            </a:r>
          </a:p>
        </p:txBody>
      </p:sp>
      <mc:AlternateContent xmlns:mc="http://schemas.openxmlformats.org/markup-compatibility/2006">
        <mc:Choice xmlns:a14="http://schemas.microsoft.com/office/drawing/2010/main" Requires="a14">
          <p:graphicFrame>
            <p:nvGraphicFramePr>
              <p:cNvPr id="13" name="Table 12">
                <a:extLst>
                  <a:ext uri="{FF2B5EF4-FFF2-40B4-BE49-F238E27FC236}">
                    <a16:creationId xmlns:a16="http://schemas.microsoft.com/office/drawing/2014/main" id="{2DFAA508-AEC1-7D46-8EF2-153EA46F645E}"/>
                  </a:ext>
                </a:extLst>
              </p:cNvPr>
              <p:cNvGraphicFramePr>
                <a:graphicFrameLocks noGrp="1"/>
              </p:cNvGraphicFramePr>
              <p:nvPr>
                <p:extLst>
                  <p:ext uri="{D42A27DB-BD31-4B8C-83A1-F6EECF244321}">
                    <p14:modId xmlns:p14="http://schemas.microsoft.com/office/powerpoint/2010/main" val="2839872990"/>
                  </p:ext>
                </p:extLst>
              </p:nvPr>
            </p:nvGraphicFramePr>
            <p:xfrm>
              <a:off x="329514" y="2109197"/>
              <a:ext cx="9077722" cy="1706880"/>
            </p:xfrm>
            <a:graphic>
              <a:graphicData uri="http://schemas.openxmlformats.org/drawingml/2006/table">
                <a:tbl>
                  <a:tblPr bandRow="1">
                    <a:tableStyleId>{5C22544A-7EE6-4342-B048-85BDC9FD1C3A}</a:tableStyleId>
                  </a:tblPr>
                  <a:tblGrid>
                    <a:gridCol w="9077722">
                      <a:extLst>
                        <a:ext uri="{9D8B030D-6E8A-4147-A177-3AD203B41FA5}">
                          <a16:colId xmlns:a16="http://schemas.microsoft.com/office/drawing/2014/main" val="3160887931"/>
                        </a:ext>
                      </a:extLst>
                    </a:gridCol>
                  </a:tblGrid>
                  <a:tr h="1285240">
                    <a:tc>
                      <a:txBody>
                        <a:bodyPr/>
                        <a:lstStyle/>
                        <a:p>
                          <a:pPr marL="0" marR="0">
                            <a:spcBef>
                              <a:spcPts val="0"/>
                            </a:spcBef>
                            <a:spcAft>
                              <a:spcPts val="0"/>
                            </a:spcAft>
                          </a:pPr>
                          <a:r>
                            <a:rPr lang="en-US" sz="1600" dirty="0">
                              <a:effectLst/>
                            </a:rPr>
                            <a:t>Recall: Definitions for closure of a set under vector addition and scalar multiplication: </a:t>
                          </a:r>
                        </a:p>
                        <a:p>
                          <a:pPr marL="342900" marR="0" lvl="0" indent="-342900">
                            <a:spcBef>
                              <a:spcPts val="0"/>
                            </a:spcBef>
                            <a:spcAft>
                              <a:spcPts val="0"/>
                            </a:spcAft>
                            <a:buFont typeface="Arial" panose="020B0604020202020204" pitchFamily="34" charset="0"/>
                            <a:buChar char="●"/>
                          </a:pPr>
                          <a:r>
                            <a:rPr lang="en-US" sz="1600" dirty="0">
                              <a:effectLst/>
                            </a:rPr>
                            <a:t>A set of vectors S is called closed under vector addition when </a:t>
                          </a:r>
                          <a:r>
                            <a:rPr lang="en-US" sz="1600" dirty="0" err="1">
                              <a:effectLst/>
                            </a:rPr>
                            <a:t>v,u</a:t>
                          </a:r>
                          <a:r>
                            <a:rPr lang="en-US" sz="1600" dirty="0">
                              <a:effectLst/>
                            </a:rPr>
                            <a:t> </a:t>
                          </a:r>
                          <a14:m>
                            <m:oMath xmlns:m="http://schemas.openxmlformats.org/officeDocument/2006/math">
                              <m:r>
                                <a:rPr lang="en-US" sz="1600">
                                  <a:effectLst/>
                                </a:rPr>
                                <m:t>𝜖</m:t>
                              </m:r>
                            </m:oMath>
                          </a14:m>
                          <a:r>
                            <a:rPr lang="en-US" sz="1600" dirty="0">
                              <a:effectLst/>
                            </a:rPr>
                            <a:t> S </a:t>
                          </a:r>
                          <a:r>
                            <a:rPr lang="en-US" sz="1600" dirty="0">
                              <a:effectLst/>
                              <a:sym typeface="Symbol" pitchFamily="2" charset="2"/>
                            </a:rPr>
                            <a:t></a:t>
                          </a:r>
                          <a:r>
                            <a:rPr lang="en-US" sz="1600" dirty="0">
                              <a:effectLst/>
                            </a:rPr>
                            <a:t> v + u </a:t>
                          </a:r>
                          <a14:m>
                            <m:oMath xmlns:m="http://schemas.openxmlformats.org/officeDocument/2006/math">
                              <m:r>
                                <a:rPr lang="en-US" sz="1600">
                                  <a:effectLst/>
                                </a:rPr>
                                <m:t>𝜖</m:t>
                              </m:r>
                            </m:oMath>
                          </a14:m>
                          <a:r>
                            <a:rPr lang="en-US" sz="1600" dirty="0">
                              <a:effectLst/>
                            </a:rPr>
                            <a:t> S.</a:t>
                          </a:r>
                        </a:p>
                        <a:p>
                          <a:pPr marL="342900" marR="0" lvl="0" indent="-342900">
                            <a:spcBef>
                              <a:spcPts val="0"/>
                            </a:spcBef>
                            <a:spcAft>
                              <a:spcPts val="0"/>
                            </a:spcAft>
                            <a:buFont typeface="Arial" panose="020B0604020202020204" pitchFamily="34" charset="0"/>
                            <a:buChar char="●"/>
                          </a:pPr>
                          <a:r>
                            <a:rPr lang="en-US" sz="1600" dirty="0">
                              <a:effectLst/>
                            </a:rPr>
                            <a:t>A set of vectors S is called closed under scalar multiplication when v </a:t>
                          </a:r>
                          <a14:m>
                            <m:oMath xmlns:m="http://schemas.openxmlformats.org/officeDocument/2006/math">
                              <m:r>
                                <a:rPr lang="en-US" sz="1600">
                                  <a:effectLst/>
                                </a:rPr>
                                <m:t>𝜖</m:t>
                              </m:r>
                            </m:oMath>
                          </a14:m>
                          <a:r>
                            <a:rPr lang="en-US" sz="1600" dirty="0">
                              <a:effectLst/>
                            </a:rPr>
                            <a:t> S </a:t>
                          </a:r>
                          <a:r>
                            <a:rPr lang="en-US" sz="1600" dirty="0">
                              <a:effectLst/>
                              <a:sym typeface="Symbol" pitchFamily="2" charset="2"/>
                            </a:rPr>
                            <a:t></a:t>
                          </a:r>
                          <a:r>
                            <a:rPr lang="en-US" sz="1600" dirty="0">
                              <a:effectLst/>
                            </a:rPr>
                            <a:t> k*v </a:t>
                          </a:r>
                          <a14:m>
                            <m:oMath xmlns:m="http://schemas.openxmlformats.org/officeDocument/2006/math">
                              <m:r>
                                <a:rPr lang="en-US" sz="1600">
                                  <a:effectLst/>
                                </a:rPr>
                                <m:t>𝜖</m:t>
                              </m:r>
                            </m:oMath>
                          </a14:m>
                          <a:r>
                            <a:rPr lang="en-US" sz="1600" dirty="0">
                              <a:effectLst/>
                            </a:rPr>
                            <a:t> S for any scalar k.</a:t>
                          </a:r>
                          <a:br>
                            <a:rPr lang="en-US" sz="1600" dirty="0">
                              <a:effectLst/>
                            </a:rPr>
                          </a:br>
                          <a:endParaRPr lang="en-US" sz="1600" dirty="0">
                            <a:effectLst/>
                          </a:endParaRPr>
                        </a:p>
                        <a:p>
                          <a:pPr marL="0" marR="0">
                            <a:spcBef>
                              <a:spcPts val="0"/>
                            </a:spcBef>
                            <a:spcAft>
                              <a:spcPts val="0"/>
                            </a:spcAft>
                          </a:pPr>
                          <a:r>
                            <a:rPr lang="en-US" sz="1600" dirty="0">
                              <a:effectLst/>
                            </a:rPr>
                            <a:t>New Definition: Subspaces</a:t>
                          </a:r>
                        </a:p>
                        <a:p>
                          <a:pPr marL="342900" marR="0" lvl="0" indent="-342900">
                            <a:spcBef>
                              <a:spcPts val="0"/>
                            </a:spcBef>
                            <a:spcAft>
                              <a:spcPts val="0"/>
                            </a:spcAft>
                            <a:buFont typeface="Arial" panose="020B0604020202020204" pitchFamily="34" charset="0"/>
                            <a:buChar char="●"/>
                          </a:pPr>
                          <a:r>
                            <a:rPr lang="en-US" sz="1600" dirty="0">
                              <a:effectLst/>
                            </a:rPr>
                            <a:t>A non-empty set of vectors in R</a:t>
                          </a:r>
                          <a:r>
                            <a:rPr lang="en-US" sz="1600" baseline="30000" dirty="0">
                              <a:effectLst/>
                            </a:rPr>
                            <a:t>n</a:t>
                          </a:r>
                          <a:r>
                            <a:rPr lang="en-US" sz="1600" dirty="0">
                              <a:effectLst/>
                            </a:rPr>
                            <a:t> is called a subspace of R</a:t>
                          </a:r>
                          <a:r>
                            <a:rPr lang="en-US" sz="1600" baseline="30000" dirty="0">
                              <a:effectLst/>
                            </a:rPr>
                            <a:t>n</a:t>
                          </a:r>
                          <a:r>
                            <a:rPr lang="en-US" sz="1600" dirty="0">
                              <a:effectLst/>
                            </a:rPr>
                            <a:t> if it is closed under vector addition and scalar multiplication (where, </a:t>
                          </a:r>
                          <a:r>
                            <a:rPr lang="en-US" sz="1600" u="sng" dirty="0">
                              <a:effectLst/>
                            </a:rPr>
                            <a:t>for our purposes, we assume scalars come from the real numbers </a:t>
                          </a:r>
                          <a:r>
                            <a:rPr lang="en-US" sz="1600" b="1" u="sng" dirty="0">
                              <a:effectLst/>
                            </a:rPr>
                            <a:t>R</a:t>
                          </a:r>
                          <a:r>
                            <a:rPr lang="en-US" sz="1600" dirty="0">
                              <a:effectLst/>
                            </a:rPr>
                            <a:t>).</a:t>
                          </a:r>
                          <a:endParaRPr lang="en-US" sz="1600" dirty="0">
                            <a:effectLst/>
                            <a:latin typeface="Noto Sans Symbols"/>
                            <a:ea typeface="Noto Sans Symbols"/>
                            <a:cs typeface="Noto Sans Symbol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35639577"/>
                      </a:ext>
                    </a:extLst>
                  </a:tr>
                </a:tbl>
              </a:graphicData>
            </a:graphic>
          </p:graphicFrame>
        </mc:Choice>
        <mc:Fallback>
          <p:graphicFrame>
            <p:nvGraphicFramePr>
              <p:cNvPr id="13" name="Table 12">
                <a:extLst>
                  <a:ext uri="{FF2B5EF4-FFF2-40B4-BE49-F238E27FC236}">
                    <a16:creationId xmlns:a16="http://schemas.microsoft.com/office/drawing/2014/main" id="{2DFAA508-AEC1-7D46-8EF2-153EA46F645E}"/>
                  </a:ext>
                </a:extLst>
              </p:cNvPr>
              <p:cNvGraphicFramePr>
                <a:graphicFrameLocks noGrp="1"/>
              </p:cNvGraphicFramePr>
              <p:nvPr>
                <p:extLst>
                  <p:ext uri="{D42A27DB-BD31-4B8C-83A1-F6EECF244321}">
                    <p14:modId xmlns:p14="http://schemas.microsoft.com/office/powerpoint/2010/main" val="2839872990"/>
                  </p:ext>
                </p:extLst>
              </p:nvPr>
            </p:nvGraphicFramePr>
            <p:xfrm>
              <a:off x="329514" y="2109197"/>
              <a:ext cx="9077722" cy="1706880"/>
            </p:xfrm>
            <a:graphic>
              <a:graphicData uri="http://schemas.openxmlformats.org/drawingml/2006/table">
                <a:tbl>
                  <a:tblPr bandRow="1">
                    <a:tableStyleId>{5C22544A-7EE6-4342-B048-85BDC9FD1C3A}</a:tableStyleId>
                  </a:tblPr>
                  <a:tblGrid>
                    <a:gridCol w="9077722">
                      <a:extLst>
                        <a:ext uri="{9D8B030D-6E8A-4147-A177-3AD203B41FA5}">
                          <a16:colId xmlns:a16="http://schemas.microsoft.com/office/drawing/2014/main" val="3160887931"/>
                        </a:ext>
                      </a:extLst>
                    </a:gridCol>
                  </a:tblGrid>
                  <a:tr h="1706880">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3704" r="-279" b="-6667"/>
                          </a:stretch>
                        </a:blipFill>
                      </a:tcPr>
                    </a:tc>
                    <a:extLst>
                      <a:ext uri="{0D108BD9-81ED-4DB2-BD59-A6C34878D82A}">
                        <a16:rowId xmlns:a16="http://schemas.microsoft.com/office/drawing/2014/main" val="2335639577"/>
                      </a:ext>
                    </a:extLst>
                  </a:tr>
                </a:tbl>
              </a:graphicData>
            </a:graphic>
          </p:graphicFrame>
        </mc:Fallback>
      </mc:AlternateContent>
      <p:pic>
        <p:nvPicPr>
          <p:cNvPr id="16" name="image2.png" descr="A picture containing text, clock&#10;&#10;Description automatically generated">
            <a:extLst>
              <a:ext uri="{FF2B5EF4-FFF2-40B4-BE49-F238E27FC236}">
                <a16:creationId xmlns:a16="http://schemas.microsoft.com/office/drawing/2014/main" id="{220E7AA9-51D0-1346-A012-DA1F27BD1FBA}"/>
              </a:ext>
            </a:extLst>
          </p:cNvPr>
          <p:cNvPicPr/>
          <p:nvPr/>
        </p:nvPicPr>
        <p:blipFill>
          <a:blip r:embed="rId5"/>
          <a:srcRect l="-175" t="98" r="2802" b="5795"/>
          <a:stretch>
            <a:fillRect/>
          </a:stretch>
        </p:blipFill>
        <p:spPr>
          <a:xfrm>
            <a:off x="7951676" y="1190553"/>
            <a:ext cx="4017902" cy="1325563"/>
          </a:xfrm>
          <a:prstGeom prst="rect">
            <a:avLst/>
          </a:prstGeom>
          <a:ln w="9525">
            <a:solidFill>
              <a:srgbClr val="000000"/>
            </a:solidFill>
            <a:prstDash val="solid"/>
          </a:ln>
        </p:spPr>
      </p:pic>
    </p:spTree>
    <p:extLst>
      <p:ext uri="{BB962C8B-B14F-4D97-AF65-F5344CB8AC3E}">
        <p14:creationId xmlns:p14="http://schemas.microsoft.com/office/powerpoint/2010/main" val="2386132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7D9462C3-46A4-EE44-B3A1-C19DC70B5E6C}"/>
                  </a:ext>
                </a:extLst>
              </p:cNvPr>
              <p:cNvGraphicFramePr>
                <a:graphicFrameLocks noGrp="1"/>
              </p:cNvGraphicFramePr>
              <p:nvPr>
                <p:extLst>
                  <p:ext uri="{D42A27DB-BD31-4B8C-83A1-F6EECF244321}">
                    <p14:modId xmlns:p14="http://schemas.microsoft.com/office/powerpoint/2010/main" val="740424867"/>
                  </p:ext>
                </p:extLst>
              </p:nvPr>
            </p:nvGraphicFramePr>
            <p:xfrm>
              <a:off x="329514" y="2081487"/>
              <a:ext cx="9077722" cy="1706880"/>
            </p:xfrm>
            <a:graphic>
              <a:graphicData uri="http://schemas.openxmlformats.org/drawingml/2006/table">
                <a:tbl>
                  <a:tblPr bandRow="1">
                    <a:tableStyleId>{5C22544A-7EE6-4342-B048-85BDC9FD1C3A}</a:tableStyleId>
                  </a:tblPr>
                  <a:tblGrid>
                    <a:gridCol w="9077722">
                      <a:extLst>
                        <a:ext uri="{9D8B030D-6E8A-4147-A177-3AD203B41FA5}">
                          <a16:colId xmlns:a16="http://schemas.microsoft.com/office/drawing/2014/main" val="3160887931"/>
                        </a:ext>
                      </a:extLst>
                    </a:gridCol>
                  </a:tblGrid>
                  <a:tr h="1285240">
                    <a:tc>
                      <a:txBody>
                        <a:bodyPr/>
                        <a:lstStyle/>
                        <a:p>
                          <a:pPr marL="0" marR="0">
                            <a:spcBef>
                              <a:spcPts val="0"/>
                            </a:spcBef>
                            <a:spcAft>
                              <a:spcPts val="0"/>
                            </a:spcAft>
                          </a:pPr>
                          <a:r>
                            <a:rPr lang="en-US" sz="1600" dirty="0">
                              <a:effectLst/>
                            </a:rPr>
                            <a:t>Recall: Definitions for closure of a set under vector addition and scalar multiplication: </a:t>
                          </a:r>
                        </a:p>
                        <a:p>
                          <a:pPr marL="342900" marR="0" lvl="0" indent="-342900">
                            <a:spcBef>
                              <a:spcPts val="0"/>
                            </a:spcBef>
                            <a:spcAft>
                              <a:spcPts val="0"/>
                            </a:spcAft>
                            <a:buFont typeface="Arial" panose="020B0604020202020204" pitchFamily="34" charset="0"/>
                            <a:buChar char="●"/>
                          </a:pPr>
                          <a:r>
                            <a:rPr lang="en-US" sz="1600" dirty="0">
                              <a:effectLst/>
                            </a:rPr>
                            <a:t>A set of vectors S is called closed under vector addition when </a:t>
                          </a:r>
                          <a:r>
                            <a:rPr lang="en-US" sz="1600" dirty="0" err="1">
                              <a:effectLst/>
                            </a:rPr>
                            <a:t>v,u</a:t>
                          </a:r>
                          <a:r>
                            <a:rPr lang="en-US" sz="1600" dirty="0">
                              <a:effectLst/>
                            </a:rPr>
                            <a:t> </a:t>
                          </a:r>
                          <a14:m>
                            <m:oMath xmlns:m="http://schemas.openxmlformats.org/officeDocument/2006/math">
                              <m:r>
                                <a:rPr lang="en-US" sz="1600">
                                  <a:effectLst/>
                                </a:rPr>
                                <m:t>𝜖</m:t>
                              </m:r>
                            </m:oMath>
                          </a14:m>
                          <a:r>
                            <a:rPr lang="en-US" sz="1600" dirty="0">
                              <a:effectLst/>
                            </a:rPr>
                            <a:t> S </a:t>
                          </a:r>
                          <a:r>
                            <a:rPr lang="en-US" sz="1600" dirty="0">
                              <a:effectLst/>
                              <a:sym typeface="Symbol" pitchFamily="2" charset="2"/>
                            </a:rPr>
                            <a:t></a:t>
                          </a:r>
                          <a:r>
                            <a:rPr lang="en-US" sz="1600" dirty="0">
                              <a:effectLst/>
                            </a:rPr>
                            <a:t> v + u </a:t>
                          </a:r>
                          <a14:m>
                            <m:oMath xmlns:m="http://schemas.openxmlformats.org/officeDocument/2006/math">
                              <m:r>
                                <a:rPr lang="en-US" sz="1600">
                                  <a:effectLst/>
                                </a:rPr>
                                <m:t>𝜖</m:t>
                              </m:r>
                            </m:oMath>
                          </a14:m>
                          <a:r>
                            <a:rPr lang="en-US" sz="1600" dirty="0">
                              <a:effectLst/>
                            </a:rPr>
                            <a:t> S.</a:t>
                          </a:r>
                        </a:p>
                        <a:p>
                          <a:pPr marL="342900" marR="0" lvl="0" indent="-342900">
                            <a:spcBef>
                              <a:spcPts val="0"/>
                            </a:spcBef>
                            <a:spcAft>
                              <a:spcPts val="0"/>
                            </a:spcAft>
                            <a:buFont typeface="Arial" panose="020B0604020202020204" pitchFamily="34" charset="0"/>
                            <a:buChar char="●"/>
                          </a:pPr>
                          <a:r>
                            <a:rPr lang="en-US" sz="1600" dirty="0">
                              <a:effectLst/>
                            </a:rPr>
                            <a:t>A set of vectors S is called closed under scalar multiplication when v </a:t>
                          </a:r>
                          <a14:m>
                            <m:oMath xmlns:m="http://schemas.openxmlformats.org/officeDocument/2006/math">
                              <m:r>
                                <a:rPr lang="en-US" sz="1600">
                                  <a:effectLst/>
                                </a:rPr>
                                <m:t>𝜖</m:t>
                              </m:r>
                            </m:oMath>
                          </a14:m>
                          <a:r>
                            <a:rPr lang="en-US" sz="1600" dirty="0">
                              <a:effectLst/>
                            </a:rPr>
                            <a:t> S </a:t>
                          </a:r>
                          <a:r>
                            <a:rPr lang="en-US" sz="1600" dirty="0">
                              <a:effectLst/>
                              <a:sym typeface="Symbol" pitchFamily="2" charset="2"/>
                            </a:rPr>
                            <a:t></a:t>
                          </a:r>
                          <a:r>
                            <a:rPr lang="en-US" sz="1600" dirty="0">
                              <a:effectLst/>
                            </a:rPr>
                            <a:t> k*v </a:t>
                          </a:r>
                          <a14:m>
                            <m:oMath xmlns:m="http://schemas.openxmlformats.org/officeDocument/2006/math">
                              <m:r>
                                <a:rPr lang="en-US" sz="1600">
                                  <a:effectLst/>
                                </a:rPr>
                                <m:t>𝜖</m:t>
                              </m:r>
                            </m:oMath>
                          </a14:m>
                          <a:r>
                            <a:rPr lang="en-US" sz="1600" dirty="0">
                              <a:effectLst/>
                            </a:rPr>
                            <a:t> S for any scalar k.</a:t>
                          </a:r>
                          <a:br>
                            <a:rPr lang="en-US" sz="1600" dirty="0">
                              <a:effectLst/>
                            </a:rPr>
                          </a:br>
                          <a:endParaRPr lang="en-US" sz="1600" dirty="0">
                            <a:effectLst/>
                          </a:endParaRPr>
                        </a:p>
                        <a:p>
                          <a:pPr marL="0" marR="0">
                            <a:spcBef>
                              <a:spcPts val="0"/>
                            </a:spcBef>
                            <a:spcAft>
                              <a:spcPts val="0"/>
                            </a:spcAft>
                          </a:pPr>
                          <a:r>
                            <a:rPr lang="en-US" sz="1600" dirty="0">
                              <a:effectLst/>
                            </a:rPr>
                            <a:t>New Definition: Subspaces</a:t>
                          </a:r>
                        </a:p>
                        <a:p>
                          <a:pPr marL="342900" marR="0" lvl="0" indent="-342900">
                            <a:spcBef>
                              <a:spcPts val="0"/>
                            </a:spcBef>
                            <a:spcAft>
                              <a:spcPts val="0"/>
                            </a:spcAft>
                            <a:buFont typeface="Arial" panose="020B0604020202020204" pitchFamily="34" charset="0"/>
                            <a:buChar char="●"/>
                          </a:pPr>
                          <a:r>
                            <a:rPr lang="en-US" sz="1600" dirty="0">
                              <a:effectLst/>
                            </a:rPr>
                            <a:t>A non-empty set of vectors in R</a:t>
                          </a:r>
                          <a:r>
                            <a:rPr lang="en-US" sz="1600" baseline="30000" dirty="0">
                              <a:effectLst/>
                            </a:rPr>
                            <a:t>n</a:t>
                          </a:r>
                          <a:r>
                            <a:rPr lang="en-US" sz="1600" dirty="0">
                              <a:effectLst/>
                            </a:rPr>
                            <a:t> is called a subspace of R</a:t>
                          </a:r>
                          <a:r>
                            <a:rPr lang="en-US" sz="1600" baseline="30000" dirty="0">
                              <a:effectLst/>
                            </a:rPr>
                            <a:t>n</a:t>
                          </a:r>
                          <a:r>
                            <a:rPr lang="en-US" sz="1600" dirty="0">
                              <a:effectLst/>
                            </a:rPr>
                            <a:t> if it is closed under vector addition and scalar multiplication (where, </a:t>
                          </a:r>
                          <a:r>
                            <a:rPr lang="en-US" sz="1600" u="sng" dirty="0">
                              <a:effectLst/>
                            </a:rPr>
                            <a:t>for our purposes, we assume scalars come from the real numbers </a:t>
                          </a:r>
                          <a:r>
                            <a:rPr lang="en-US" sz="1600" b="1" u="sng" dirty="0">
                              <a:effectLst/>
                            </a:rPr>
                            <a:t>R</a:t>
                          </a:r>
                          <a:r>
                            <a:rPr lang="en-US" sz="1600" dirty="0">
                              <a:effectLst/>
                            </a:rPr>
                            <a:t>).</a:t>
                          </a:r>
                          <a:endParaRPr lang="en-US" sz="1600" dirty="0">
                            <a:effectLst/>
                            <a:latin typeface="Noto Sans Symbols"/>
                            <a:ea typeface="Noto Sans Symbols"/>
                            <a:cs typeface="Noto Sans Symbol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35639577"/>
                      </a:ext>
                    </a:extLst>
                  </a:tr>
                </a:tbl>
              </a:graphicData>
            </a:graphic>
          </p:graphicFrame>
        </mc:Choice>
        <mc:Fallback>
          <p:graphicFrame>
            <p:nvGraphicFramePr>
              <p:cNvPr id="3" name="Table 2">
                <a:extLst>
                  <a:ext uri="{FF2B5EF4-FFF2-40B4-BE49-F238E27FC236}">
                    <a16:creationId xmlns:a16="http://schemas.microsoft.com/office/drawing/2014/main" id="{7D9462C3-46A4-EE44-B3A1-C19DC70B5E6C}"/>
                  </a:ext>
                </a:extLst>
              </p:cNvPr>
              <p:cNvGraphicFramePr>
                <a:graphicFrameLocks noGrp="1"/>
              </p:cNvGraphicFramePr>
              <p:nvPr>
                <p:extLst>
                  <p:ext uri="{D42A27DB-BD31-4B8C-83A1-F6EECF244321}">
                    <p14:modId xmlns:p14="http://schemas.microsoft.com/office/powerpoint/2010/main" val="740424867"/>
                  </p:ext>
                </p:extLst>
              </p:nvPr>
            </p:nvGraphicFramePr>
            <p:xfrm>
              <a:off x="329514" y="2081487"/>
              <a:ext cx="9077722" cy="1706880"/>
            </p:xfrm>
            <a:graphic>
              <a:graphicData uri="http://schemas.openxmlformats.org/drawingml/2006/table">
                <a:tbl>
                  <a:tblPr bandRow="1">
                    <a:tableStyleId>{5C22544A-7EE6-4342-B048-85BDC9FD1C3A}</a:tableStyleId>
                  </a:tblPr>
                  <a:tblGrid>
                    <a:gridCol w="9077722">
                      <a:extLst>
                        <a:ext uri="{9D8B030D-6E8A-4147-A177-3AD203B41FA5}">
                          <a16:colId xmlns:a16="http://schemas.microsoft.com/office/drawing/2014/main" val="3160887931"/>
                        </a:ext>
                      </a:extLst>
                    </a:gridCol>
                  </a:tblGrid>
                  <a:tr h="1706880">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3676" r="-279" b="-6618"/>
                          </a:stretch>
                        </a:blipFill>
                      </a:tcPr>
                    </a:tc>
                    <a:extLst>
                      <a:ext uri="{0D108BD9-81ED-4DB2-BD59-A6C34878D82A}">
                        <a16:rowId xmlns:a16="http://schemas.microsoft.com/office/drawing/2014/main" val="2335639577"/>
                      </a:ext>
                    </a:extLst>
                  </a:tr>
                </a:tbl>
              </a:graphicData>
            </a:graphic>
          </p:graphicFrame>
        </mc:Fallback>
      </mc:AlternateContent>
      <p:pic>
        <p:nvPicPr>
          <p:cNvPr id="12" name="image2.png" descr="A picture containing text, clock&#10;&#10;Description automatically generated">
            <a:extLst>
              <a:ext uri="{FF2B5EF4-FFF2-40B4-BE49-F238E27FC236}">
                <a16:creationId xmlns:a16="http://schemas.microsoft.com/office/drawing/2014/main" id="{2C9214BC-C2BA-D042-8E5B-38A1F6205320}"/>
              </a:ext>
            </a:extLst>
          </p:cNvPr>
          <p:cNvPicPr/>
          <p:nvPr/>
        </p:nvPicPr>
        <p:blipFill>
          <a:blip r:embed="rId4"/>
          <a:srcRect l="-175" t="98" r="2802" b="5795"/>
          <a:stretch>
            <a:fillRect/>
          </a:stretch>
        </p:blipFill>
        <p:spPr>
          <a:xfrm>
            <a:off x="7951676" y="1162843"/>
            <a:ext cx="4017902" cy="1325563"/>
          </a:xfrm>
          <a:prstGeom prst="rect">
            <a:avLst/>
          </a:prstGeom>
          <a:ln w="9525">
            <a:solidFill>
              <a:srgbClr val="000000"/>
            </a:solidFill>
            <a:prstDash val="solid"/>
          </a:ln>
        </p:spPr>
      </p:pic>
      <p:sp>
        <p:nvSpPr>
          <p:cNvPr id="2" name="Title 1">
            <a:extLst>
              <a:ext uri="{FF2B5EF4-FFF2-40B4-BE49-F238E27FC236}">
                <a16:creationId xmlns:a16="http://schemas.microsoft.com/office/drawing/2014/main" id="{19AD3C0A-4814-C243-A04B-F2782E6CE757}"/>
              </a:ext>
            </a:extLst>
          </p:cNvPr>
          <p:cNvSpPr>
            <a:spLocks noGrp="1"/>
          </p:cNvSpPr>
          <p:nvPr>
            <p:ph type="title"/>
          </p:nvPr>
        </p:nvSpPr>
        <p:spPr>
          <a:xfrm>
            <a:off x="838199" y="365125"/>
            <a:ext cx="11661489" cy="1325563"/>
          </a:xfrm>
        </p:spPr>
        <p:txBody>
          <a:bodyPr/>
          <a:lstStyle/>
          <a:p>
            <a:r>
              <a:rPr lang="en-US" dirty="0">
                <a:latin typeface="Cambria" panose="02040503050406030204" pitchFamily="18" charset="0"/>
              </a:rPr>
              <a:t>Task 3 - Monitoring Population Movement in the East Wing</a:t>
            </a:r>
          </a:p>
        </p:txBody>
      </p:sp>
      <p:grpSp>
        <p:nvGrpSpPr>
          <p:cNvPr id="8" name="Google Shape;137;p3">
            <a:extLst>
              <a:ext uri="{FF2B5EF4-FFF2-40B4-BE49-F238E27FC236}">
                <a16:creationId xmlns:a16="http://schemas.microsoft.com/office/drawing/2014/main" id="{3616CCF0-74F6-4B4B-A238-6194237A1A4D}"/>
              </a:ext>
            </a:extLst>
          </p:cNvPr>
          <p:cNvGrpSpPr/>
          <p:nvPr/>
        </p:nvGrpSpPr>
        <p:grpSpPr>
          <a:xfrm>
            <a:off x="222422" y="-9571"/>
            <a:ext cx="1631092" cy="1492382"/>
            <a:chOff x="222422" y="-9571"/>
            <a:chExt cx="1631092" cy="1492382"/>
          </a:xfrm>
        </p:grpSpPr>
        <p:sp>
          <p:nvSpPr>
            <p:cNvPr id="9" name="Google Shape;138;p3">
              <a:extLst>
                <a:ext uri="{FF2B5EF4-FFF2-40B4-BE49-F238E27FC236}">
                  <a16:creationId xmlns:a16="http://schemas.microsoft.com/office/drawing/2014/main" id="{C9B37BB0-42E8-C34F-B0EF-7DE12210BB7C}"/>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0" name="Google Shape;139;p3">
              <a:extLst>
                <a:ext uri="{FF2B5EF4-FFF2-40B4-BE49-F238E27FC236}">
                  <a16:creationId xmlns:a16="http://schemas.microsoft.com/office/drawing/2014/main" id="{E21AE2CD-9956-CE47-A537-659DBA35C570}"/>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
        <p:nvSpPr>
          <p:cNvPr id="5" name="Rectangle 1">
            <a:extLst>
              <a:ext uri="{FF2B5EF4-FFF2-40B4-BE49-F238E27FC236}">
                <a16:creationId xmlns:a16="http://schemas.microsoft.com/office/drawing/2014/main" id="{E107AF1C-7435-8F43-8D2A-5C1BEE3F86CF}"/>
              </a:ext>
            </a:extLst>
          </p:cNvPr>
          <p:cNvSpPr>
            <a:spLocks noChangeArrowheads="1"/>
          </p:cNvSpPr>
          <p:nvPr/>
        </p:nvSpPr>
        <p:spPr bwMode="auto">
          <a:xfrm>
            <a:off x="715755" y="4304400"/>
            <a:ext cx="107604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spcBef>
                <a:spcPts val="0"/>
              </a:spcBef>
              <a:spcAft>
                <a:spcPts val="0"/>
              </a:spcAft>
              <a:buFont typeface="+mj-lt"/>
              <a:buAutoNum type="arabicPeriod" startAt="6"/>
            </a:pPr>
            <a:r>
              <a:rPr lang="en-US" sz="1800" dirty="0">
                <a:solidFill>
                  <a:srgbClr val="000000"/>
                </a:solidFill>
                <a:effectLst/>
                <a:latin typeface="+mn-lt"/>
                <a:ea typeface="Belleza"/>
                <a:cs typeface="Belleza"/>
              </a:rPr>
              <a:t>Describe the set P of all possible changes in the population of students in each room based on the information provided by matrix A.</a:t>
            </a:r>
            <a:br>
              <a:rPr lang="en-US" sz="1800" dirty="0">
                <a:solidFill>
                  <a:srgbClr val="000000"/>
                </a:solidFill>
                <a:effectLst/>
                <a:latin typeface="+mn-lt"/>
                <a:ea typeface="Belleza"/>
                <a:cs typeface="Belleza"/>
              </a:rPr>
            </a:br>
            <a:endParaRPr lang="en-US" sz="1800" dirty="0">
              <a:effectLst/>
              <a:latin typeface="+mn-lt"/>
              <a:ea typeface="Cambria" panose="02040503050406030204" pitchFamily="18" charset="0"/>
              <a:cs typeface="Cambria" panose="02040503050406030204" pitchFamily="18" charset="0"/>
            </a:endParaRPr>
          </a:p>
          <a:p>
            <a:pPr marL="342900" marR="0" lvl="0" indent="-342900">
              <a:spcBef>
                <a:spcPts val="0"/>
              </a:spcBef>
              <a:spcAft>
                <a:spcPts val="0"/>
              </a:spcAft>
              <a:buFont typeface="+mj-lt"/>
              <a:buAutoNum type="arabicPeriod" startAt="6"/>
            </a:pPr>
            <a:r>
              <a:rPr lang="en-US" sz="1800" dirty="0">
                <a:solidFill>
                  <a:srgbClr val="000000"/>
                </a:solidFill>
                <a:effectLst/>
                <a:latin typeface="+mn-lt"/>
                <a:ea typeface="Belleza"/>
                <a:cs typeface="Belleza"/>
              </a:rPr>
              <a:t>Is the set P a sub</a:t>
            </a:r>
            <a:r>
              <a:rPr lang="en-US" sz="1800" u="sng" dirty="0">
                <a:solidFill>
                  <a:srgbClr val="000000"/>
                </a:solidFill>
                <a:effectLst/>
                <a:latin typeface="+mn-lt"/>
                <a:ea typeface="Belleza"/>
                <a:cs typeface="Belleza"/>
              </a:rPr>
              <a:t>space</a:t>
            </a:r>
            <a:r>
              <a:rPr lang="en-US" sz="1800" dirty="0">
                <a:solidFill>
                  <a:srgbClr val="000000"/>
                </a:solidFill>
                <a:effectLst/>
                <a:latin typeface="+mn-lt"/>
                <a:ea typeface="Belleza"/>
                <a:cs typeface="Belleza"/>
              </a:rPr>
              <a:t> of R</a:t>
            </a:r>
            <a:r>
              <a:rPr lang="en-US" sz="1800" baseline="30000" dirty="0">
                <a:solidFill>
                  <a:srgbClr val="000000"/>
                </a:solidFill>
                <a:effectLst/>
                <a:latin typeface="+mn-lt"/>
                <a:ea typeface="Belleza"/>
                <a:cs typeface="Belleza"/>
              </a:rPr>
              <a:t>5</a:t>
            </a:r>
            <a:r>
              <a:rPr lang="en-US" sz="1800" dirty="0">
                <a:solidFill>
                  <a:srgbClr val="000000"/>
                </a:solidFill>
                <a:effectLst/>
                <a:latin typeface="+mn-lt"/>
                <a:ea typeface="Belleza"/>
                <a:cs typeface="Belleza"/>
              </a:rPr>
              <a:t>? Why or why not? If not, how could the set be modified so it is a subspace of R</a:t>
            </a:r>
            <a:r>
              <a:rPr lang="en-US" sz="1800" baseline="30000" dirty="0">
                <a:solidFill>
                  <a:srgbClr val="000000"/>
                </a:solidFill>
                <a:effectLst/>
                <a:latin typeface="+mn-lt"/>
                <a:ea typeface="Belleza"/>
                <a:cs typeface="Belleza"/>
              </a:rPr>
              <a:t>5</a:t>
            </a:r>
            <a:r>
              <a:rPr lang="en-US" sz="1800" dirty="0">
                <a:solidFill>
                  <a:srgbClr val="000000"/>
                </a:solidFill>
                <a:effectLst/>
                <a:latin typeface="+mn-lt"/>
                <a:ea typeface="Belleza"/>
                <a:cs typeface="Belleza"/>
              </a:rPr>
              <a:t>?</a:t>
            </a:r>
            <a:endParaRPr lang="en-US" sz="1800" dirty="0">
              <a:effectLst/>
              <a:latin typeface="+mn-lt"/>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603875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7D9462C3-46A4-EE44-B3A1-C19DC70B5E6C}"/>
                  </a:ext>
                </a:extLst>
              </p:cNvPr>
              <p:cNvGraphicFramePr>
                <a:graphicFrameLocks noGrp="1"/>
              </p:cNvGraphicFramePr>
              <p:nvPr/>
            </p:nvGraphicFramePr>
            <p:xfrm>
              <a:off x="329514" y="2081487"/>
              <a:ext cx="9077722" cy="1706880"/>
            </p:xfrm>
            <a:graphic>
              <a:graphicData uri="http://schemas.openxmlformats.org/drawingml/2006/table">
                <a:tbl>
                  <a:tblPr bandRow="1">
                    <a:tableStyleId>{5C22544A-7EE6-4342-B048-85BDC9FD1C3A}</a:tableStyleId>
                  </a:tblPr>
                  <a:tblGrid>
                    <a:gridCol w="9077722">
                      <a:extLst>
                        <a:ext uri="{9D8B030D-6E8A-4147-A177-3AD203B41FA5}">
                          <a16:colId xmlns:a16="http://schemas.microsoft.com/office/drawing/2014/main" val="3160887931"/>
                        </a:ext>
                      </a:extLst>
                    </a:gridCol>
                  </a:tblGrid>
                  <a:tr h="1285240">
                    <a:tc>
                      <a:txBody>
                        <a:bodyPr/>
                        <a:lstStyle/>
                        <a:p>
                          <a:pPr marL="0" marR="0">
                            <a:spcBef>
                              <a:spcPts val="0"/>
                            </a:spcBef>
                            <a:spcAft>
                              <a:spcPts val="0"/>
                            </a:spcAft>
                          </a:pPr>
                          <a:r>
                            <a:rPr lang="en-US" sz="1600" dirty="0">
                              <a:effectLst/>
                            </a:rPr>
                            <a:t>Recall: Definitions for closure of a set under vector addition and scalar multiplication: </a:t>
                          </a:r>
                        </a:p>
                        <a:p>
                          <a:pPr marL="342900" marR="0" lvl="0" indent="-342900">
                            <a:spcBef>
                              <a:spcPts val="0"/>
                            </a:spcBef>
                            <a:spcAft>
                              <a:spcPts val="0"/>
                            </a:spcAft>
                            <a:buFont typeface="Arial" panose="020B0604020202020204" pitchFamily="34" charset="0"/>
                            <a:buChar char="●"/>
                          </a:pPr>
                          <a:r>
                            <a:rPr lang="en-US" sz="1600" dirty="0">
                              <a:effectLst/>
                            </a:rPr>
                            <a:t>A set of vectors S is called closed under vector addition when </a:t>
                          </a:r>
                          <a:r>
                            <a:rPr lang="en-US" sz="1600" dirty="0" err="1">
                              <a:effectLst/>
                            </a:rPr>
                            <a:t>v,u</a:t>
                          </a:r>
                          <a:r>
                            <a:rPr lang="en-US" sz="1600" dirty="0">
                              <a:effectLst/>
                            </a:rPr>
                            <a:t> </a:t>
                          </a:r>
                          <a14:m>
                            <m:oMath xmlns:m="http://schemas.openxmlformats.org/officeDocument/2006/math">
                              <m:r>
                                <a:rPr lang="en-US" sz="1600">
                                  <a:effectLst/>
                                </a:rPr>
                                <m:t>𝜖</m:t>
                              </m:r>
                            </m:oMath>
                          </a14:m>
                          <a:r>
                            <a:rPr lang="en-US" sz="1600" dirty="0">
                              <a:effectLst/>
                            </a:rPr>
                            <a:t> S </a:t>
                          </a:r>
                          <a:r>
                            <a:rPr lang="en-US" sz="1600" dirty="0">
                              <a:effectLst/>
                              <a:sym typeface="Symbol" pitchFamily="2" charset="2"/>
                            </a:rPr>
                            <a:t></a:t>
                          </a:r>
                          <a:r>
                            <a:rPr lang="en-US" sz="1600" dirty="0">
                              <a:effectLst/>
                            </a:rPr>
                            <a:t> v + u </a:t>
                          </a:r>
                          <a14:m>
                            <m:oMath xmlns:m="http://schemas.openxmlformats.org/officeDocument/2006/math">
                              <m:r>
                                <a:rPr lang="en-US" sz="1600">
                                  <a:effectLst/>
                                </a:rPr>
                                <m:t>𝜖</m:t>
                              </m:r>
                            </m:oMath>
                          </a14:m>
                          <a:r>
                            <a:rPr lang="en-US" sz="1600" dirty="0">
                              <a:effectLst/>
                            </a:rPr>
                            <a:t> S.</a:t>
                          </a:r>
                        </a:p>
                        <a:p>
                          <a:pPr marL="342900" marR="0" lvl="0" indent="-342900">
                            <a:spcBef>
                              <a:spcPts val="0"/>
                            </a:spcBef>
                            <a:spcAft>
                              <a:spcPts val="0"/>
                            </a:spcAft>
                            <a:buFont typeface="Arial" panose="020B0604020202020204" pitchFamily="34" charset="0"/>
                            <a:buChar char="●"/>
                          </a:pPr>
                          <a:r>
                            <a:rPr lang="en-US" sz="1600" dirty="0">
                              <a:effectLst/>
                            </a:rPr>
                            <a:t>A set of vectors S is called closed under scalar multiplication when v </a:t>
                          </a:r>
                          <a14:m>
                            <m:oMath xmlns:m="http://schemas.openxmlformats.org/officeDocument/2006/math">
                              <m:r>
                                <a:rPr lang="en-US" sz="1600">
                                  <a:effectLst/>
                                </a:rPr>
                                <m:t>𝜖</m:t>
                              </m:r>
                            </m:oMath>
                          </a14:m>
                          <a:r>
                            <a:rPr lang="en-US" sz="1600" dirty="0">
                              <a:effectLst/>
                            </a:rPr>
                            <a:t> S </a:t>
                          </a:r>
                          <a:r>
                            <a:rPr lang="en-US" sz="1600" dirty="0">
                              <a:effectLst/>
                              <a:sym typeface="Symbol" pitchFamily="2" charset="2"/>
                            </a:rPr>
                            <a:t></a:t>
                          </a:r>
                          <a:r>
                            <a:rPr lang="en-US" sz="1600" dirty="0">
                              <a:effectLst/>
                            </a:rPr>
                            <a:t> k*v </a:t>
                          </a:r>
                          <a14:m>
                            <m:oMath xmlns:m="http://schemas.openxmlformats.org/officeDocument/2006/math">
                              <m:r>
                                <a:rPr lang="en-US" sz="1600">
                                  <a:effectLst/>
                                </a:rPr>
                                <m:t>𝜖</m:t>
                              </m:r>
                            </m:oMath>
                          </a14:m>
                          <a:r>
                            <a:rPr lang="en-US" sz="1600" dirty="0">
                              <a:effectLst/>
                            </a:rPr>
                            <a:t> S for any scalar k.</a:t>
                          </a:r>
                          <a:br>
                            <a:rPr lang="en-US" sz="1600" dirty="0">
                              <a:effectLst/>
                            </a:rPr>
                          </a:br>
                          <a:endParaRPr lang="en-US" sz="1600" dirty="0">
                            <a:effectLst/>
                          </a:endParaRPr>
                        </a:p>
                        <a:p>
                          <a:pPr marL="0" marR="0">
                            <a:spcBef>
                              <a:spcPts val="0"/>
                            </a:spcBef>
                            <a:spcAft>
                              <a:spcPts val="0"/>
                            </a:spcAft>
                          </a:pPr>
                          <a:r>
                            <a:rPr lang="en-US" sz="1600" dirty="0">
                              <a:effectLst/>
                            </a:rPr>
                            <a:t>New Definition: Subspaces</a:t>
                          </a:r>
                        </a:p>
                        <a:p>
                          <a:pPr marL="342900" marR="0" lvl="0" indent="-342900">
                            <a:spcBef>
                              <a:spcPts val="0"/>
                            </a:spcBef>
                            <a:spcAft>
                              <a:spcPts val="0"/>
                            </a:spcAft>
                            <a:buFont typeface="Arial" panose="020B0604020202020204" pitchFamily="34" charset="0"/>
                            <a:buChar char="●"/>
                          </a:pPr>
                          <a:r>
                            <a:rPr lang="en-US" sz="1600" dirty="0">
                              <a:effectLst/>
                            </a:rPr>
                            <a:t>A non-empty set of vectors in R</a:t>
                          </a:r>
                          <a:r>
                            <a:rPr lang="en-US" sz="1600" baseline="30000" dirty="0">
                              <a:effectLst/>
                            </a:rPr>
                            <a:t>n</a:t>
                          </a:r>
                          <a:r>
                            <a:rPr lang="en-US" sz="1600" dirty="0">
                              <a:effectLst/>
                            </a:rPr>
                            <a:t> is called a subspace of R</a:t>
                          </a:r>
                          <a:r>
                            <a:rPr lang="en-US" sz="1600" baseline="30000" dirty="0">
                              <a:effectLst/>
                            </a:rPr>
                            <a:t>n</a:t>
                          </a:r>
                          <a:r>
                            <a:rPr lang="en-US" sz="1600" dirty="0">
                              <a:effectLst/>
                            </a:rPr>
                            <a:t> if it is closed under vector addition and scalar multiplication (where, </a:t>
                          </a:r>
                          <a:r>
                            <a:rPr lang="en-US" sz="1600" u="sng" dirty="0">
                              <a:effectLst/>
                            </a:rPr>
                            <a:t>for our purposes, we assume scalars come from the real numbers </a:t>
                          </a:r>
                          <a:r>
                            <a:rPr lang="en-US" sz="1600" b="1" u="sng" dirty="0">
                              <a:effectLst/>
                            </a:rPr>
                            <a:t>R</a:t>
                          </a:r>
                          <a:r>
                            <a:rPr lang="en-US" sz="1600" dirty="0">
                              <a:effectLst/>
                            </a:rPr>
                            <a:t>).</a:t>
                          </a:r>
                          <a:endParaRPr lang="en-US" sz="1600" dirty="0">
                            <a:effectLst/>
                            <a:latin typeface="Noto Sans Symbols"/>
                            <a:ea typeface="Noto Sans Symbols"/>
                            <a:cs typeface="Noto Sans Symbol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35639577"/>
                      </a:ext>
                    </a:extLst>
                  </a:tr>
                </a:tbl>
              </a:graphicData>
            </a:graphic>
          </p:graphicFrame>
        </mc:Choice>
        <mc:Fallback>
          <p:graphicFrame>
            <p:nvGraphicFramePr>
              <p:cNvPr id="3" name="Table 2">
                <a:extLst>
                  <a:ext uri="{FF2B5EF4-FFF2-40B4-BE49-F238E27FC236}">
                    <a16:creationId xmlns:a16="http://schemas.microsoft.com/office/drawing/2014/main" id="{7D9462C3-46A4-EE44-B3A1-C19DC70B5E6C}"/>
                  </a:ext>
                </a:extLst>
              </p:cNvPr>
              <p:cNvGraphicFramePr>
                <a:graphicFrameLocks noGrp="1"/>
              </p:cNvGraphicFramePr>
              <p:nvPr/>
            </p:nvGraphicFramePr>
            <p:xfrm>
              <a:off x="329514" y="2081487"/>
              <a:ext cx="9077722" cy="1706880"/>
            </p:xfrm>
            <a:graphic>
              <a:graphicData uri="http://schemas.openxmlformats.org/drawingml/2006/table">
                <a:tbl>
                  <a:tblPr bandRow="1">
                    <a:tableStyleId>{5C22544A-7EE6-4342-B048-85BDC9FD1C3A}</a:tableStyleId>
                  </a:tblPr>
                  <a:tblGrid>
                    <a:gridCol w="9077722">
                      <a:extLst>
                        <a:ext uri="{9D8B030D-6E8A-4147-A177-3AD203B41FA5}">
                          <a16:colId xmlns:a16="http://schemas.microsoft.com/office/drawing/2014/main" val="3160887931"/>
                        </a:ext>
                      </a:extLst>
                    </a:gridCol>
                  </a:tblGrid>
                  <a:tr h="1706880">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3676" r="-279" b="-6618"/>
                          </a:stretch>
                        </a:blipFill>
                      </a:tcPr>
                    </a:tc>
                    <a:extLst>
                      <a:ext uri="{0D108BD9-81ED-4DB2-BD59-A6C34878D82A}">
                        <a16:rowId xmlns:a16="http://schemas.microsoft.com/office/drawing/2014/main" val="2335639577"/>
                      </a:ext>
                    </a:extLst>
                  </a:tr>
                </a:tbl>
              </a:graphicData>
            </a:graphic>
          </p:graphicFrame>
        </mc:Fallback>
      </mc:AlternateContent>
      <p:pic>
        <p:nvPicPr>
          <p:cNvPr id="12" name="image2.png" descr="A picture containing text, clock&#10;&#10;Description automatically generated">
            <a:extLst>
              <a:ext uri="{FF2B5EF4-FFF2-40B4-BE49-F238E27FC236}">
                <a16:creationId xmlns:a16="http://schemas.microsoft.com/office/drawing/2014/main" id="{2C9214BC-C2BA-D042-8E5B-38A1F6205320}"/>
              </a:ext>
            </a:extLst>
          </p:cNvPr>
          <p:cNvPicPr/>
          <p:nvPr/>
        </p:nvPicPr>
        <p:blipFill>
          <a:blip r:embed="rId4"/>
          <a:srcRect l="-175" t="98" r="2802" b="5795"/>
          <a:stretch>
            <a:fillRect/>
          </a:stretch>
        </p:blipFill>
        <p:spPr>
          <a:xfrm>
            <a:off x="7951676" y="1162843"/>
            <a:ext cx="4017902" cy="1325563"/>
          </a:xfrm>
          <a:prstGeom prst="rect">
            <a:avLst/>
          </a:prstGeom>
          <a:ln w="9525">
            <a:solidFill>
              <a:srgbClr val="000000"/>
            </a:solidFill>
            <a:prstDash val="solid"/>
          </a:ln>
        </p:spPr>
      </p:pic>
      <p:sp>
        <p:nvSpPr>
          <p:cNvPr id="2" name="Title 1">
            <a:extLst>
              <a:ext uri="{FF2B5EF4-FFF2-40B4-BE49-F238E27FC236}">
                <a16:creationId xmlns:a16="http://schemas.microsoft.com/office/drawing/2014/main" id="{19AD3C0A-4814-C243-A04B-F2782E6CE757}"/>
              </a:ext>
            </a:extLst>
          </p:cNvPr>
          <p:cNvSpPr>
            <a:spLocks noGrp="1"/>
          </p:cNvSpPr>
          <p:nvPr>
            <p:ph type="title"/>
          </p:nvPr>
        </p:nvSpPr>
        <p:spPr>
          <a:xfrm>
            <a:off x="838199" y="365125"/>
            <a:ext cx="11661489" cy="1325563"/>
          </a:xfrm>
        </p:spPr>
        <p:txBody>
          <a:bodyPr/>
          <a:lstStyle/>
          <a:p>
            <a:r>
              <a:rPr lang="en-US" dirty="0">
                <a:latin typeface="Cambria" panose="02040503050406030204" pitchFamily="18" charset="0"/>
              </a:rPr>
              <a:t>Task 3 - Monitoring Population Movement in the East Wing</a:t>
            </a:r>
          </a:p>
        </p:txBody>
      </p:sp>
      <p:grpSp>
        <p:nvGrpSpPr>
          <p:cNvPr id="8" name="Google Shape;137;p3">
            <a:extLst>
              <a:ext uri="{FF2B5EF4-FFF2-40B4-BE49-F238E27FC236}">
                <a16:creationId xmlns:a16="http://schemas.microsoft.com/office/drawing/2014/main" id="{3616CCF0-74F6-4B4B-A238-6194237A1A4D}"/>
              </a:ext>
            </a:extLst>
          </p:cNvPr>
          <p:cNvGrpSpPr/>
          <p:nvPr/>
        </p:nvGrpSpPr>
        <p:grpSpPr>
          <a:xfrm>
            <a:off x="222422" y="-9571"/>
            <a:ext cx="1631092" cy="1492382"/>
            <a:chOff x="222422" y="-9571"/>
            <a:chExt cx="1631092" cy="1492382"/>
          </a:xfrm>
        </p:grpSpPr>
        <p:sp>
          <p:nvSpPr>
            <p:cNvPr id="9" name="Google Shape;138;p3">
              <a:extLst>
                <a:ext uri="{FF2B5EF4-FFF2-40B4-BE49-F238E27FC236}">
                  <a16:creationId xmlns:a16="http://schemas.microsoft.com/office/drawing/2014/main" id="{C9B37BB0-42E8-C34F-B0EF-7DE12210BB7C}"/>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0" name="Google Shape;139;p3">
              <a:extLst>
                <a:ext uri="{FF2B5EF4-FFF2-40B4-BE49-F238E27FC236}">
                  <a16:creationId xmlns:a16="http://schemas.microsoft.com/office/drawing/2014/main" id="{E21AE2CD-9956-CE47-A537-659DBA35C570}"/>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
        <p:nvSpPr>
          <p:cNvPr id="5" name="Rectangle 1">
            <a:extLst>
              <a:ext uri="{FF2B5EF4-FFF2-40B4-BE49-F238E27FC236}">
                <a16:creationId xmlns:a16="http://schemas.microsoft.com/office/drawing/2014/main" id="{E107AF1C-7435-8F43-8D2A-5C1BEE3F86CF}"/>
              </a:ext>
            </a:extLst>
          </p:cNvPr>
          <p:cNvSpPr>
            <a:spLocks noChangeArrowheads="1"/>
          </p:cNvSpPr>
          <p:nvPr/>
        </p:nvSpPr>
        <p:spPr bwMode="auto">
          <a:xfrm>
            <a:off x="715755" y="4512490"/>
            <a:ext cx="107604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spcBef>
                <a:spcPts val="0"/>
              </a:spcBef>
              <a:spcAft>
                <a:spcPts val="0"/>
              </a:spcAft>
              <a:buFont typeface="+mj-lt"/>
              <a:buAutoNum type="arabicPeriod" startAt="6"/>
            </a:pPr>
            <a:r>
              <a:rPr lang="en-US" sz="1800" dirty="0">
                <a:solidFill>
                  <a:srgbClr val="000000"/>
                </a:solidFill>
                <a:effectLst/>
                <a:latin typeface="+mn-lt"/>
                <a:ea typeface="Belleza"/>
                <a:cs typeface="Belleza"/>
              </a:rPr>
              <a:t>Describe the set P of all possible changes in the population of students in each room based on the information provided by matrix A.</a:t>
            </a:r>
            <a:br>
              <a:rPr lang="en-US" sz="1800" dirty="0">
                <a:solidFill>
                  <a:srgbClr val="000000"/>
                </a:solidFill>
                <a:effectLst/>
                <a:latin typeface="+mn-lt"/>
                <a:ea typeface="Belleza"/>
                <a:cs typeface="Belleza"/>
              </a:rPr>
            </a:br>
            <a:endParaRPr lang="en-US" sz="1800" dirty="0">
              <a:effectLst/>
              <a:latin typeface="+mn-lt"/>
              <a:ea typeface="Cambria" panose="02040503050406030204" pitchFamily="18" charset="0"/>
              <a:cs typeface="Cambria" panose="02040503050406030204" pitchFamily="18" charset="0"/>
            </a:endParaRPr>
          </a:p>
          <a:p>
            <a:pPr marL="342900" marR="0" lvl="0" indent="-342900">
              <a:spcBef>
                <a:spcPts val="0"/>
              </a:spcBef>
              <a:spcAft>
                <a:spcPts val="0"/>
              </a:spcAft>
              <a:buFont typeface="+mj-lt"/>
              <a:buAutoNum type="arabicPeriod" startAt="6"/>
            </a:pPr>
            <a:r>
              <a:rPr lang="en-US" sz="1800" dirty="0">
                <a:solidFill>
                  <a:srgbClr val="000000"/>
                </a:solidFill>
                <a:effectLst/>
                <a:latin typeface="+mn-lt"/>
                <a:ea typeface="Belleza"/>
                <a:cs typeface="Belleza"/>
              </a:rPr>
              <a:t>Is the set P a sub</a:t>
            </a:r>
            <a:r>
              <a:rPr lang="en-US" sz="1800" u="sng" dirty="0">
                <a:solidFill>
                  <a:srgbClr val="000000"/>
                </a:solidFill>
                <a:effectLst/>
                <a:latin typeface="+mn-lt"/>
                <a:ea typeface="Belleza"/>
                <a:cs typeface="Belleza"/>
              </a:rPr>
              <a:t>space</a:t>
            </a:r>
            <a:r>
              <a:rPr lang="en-US" sz="1800" dirty="0">
                <a:solidFill>
                  <a:srgbClr val="000000"/>
                </a:solidFill>
                <a:effectLst/>
                <a:latin typeface="+mn-lt"/>
                <a:ea typeface="Belleza"/>
                <a:cs typeface="Belleza"/>
              </a:rPr>
              <a:t> of R</a:t>
            </a:r>
            <a:r>
              <a:rPr lang="en-US" sz="1800" baseline="30000" dirty="0">
                <a:solidFill>
                  <a:srgbClr val="000000"/>
                </a:solidFill>
                <a:effectLst/>
                <a:latin typeface="+mn-lt"/>
                <a:ea typeface="Belleza"/>
                <a:cs typeface="Belleza"/>
              </a:rPr>
              <a:t>5</a:t>
            </a:r>
            <a:r>
              <a:rPr lang="en-US" sz="1800" dirty="0">
                <a:solidFill>
                  <a:srgbClr val="000000"/>
                </a:solidFill>
                <a:effectLst/>
                <a:latin typeface="+mn-lt"/>
                <a:ea typeface="Belleza"/>
                <a:cs typeface="Belleza"/>
              </a:rPr>
              <a:t>? Why or why not? If not, how could the set be modified so it is a subspace of R</a:t>
            </a:r>
            <a:r>
              <a:rPr lang="en-US" sz="1800" baseline="30000" dirty="0">
                <a:solidFill>
                  <a:srgbClr val="000000"/>
                </a:solidFill>
                <a:effectLst/>
                <a:latin typeface="+mn-lt"/>
                <a:ea typeface="Belleza"/>
                <a:cs typeface="Belleza"/>
              </a:rPr>
              <a:t>5</a:t>
            </a:r>
            <a:r>
              <a:rPr lang="en-US" sz="1800" dirty="0">
                <a:solidFill>
                  <a:srgbClr val="000000"/>
                </a:solidFill>
                <a:effectLst/>
                <a:latin typeface="+mn-lt"/>
                <a:ea typeface="Belleza"/>
                <a:cs typeface="Belleza"/>
              </a:rPr>
              <a:t>?</a:t>
            </a:r>
            <a:endParaRPr lang="en-US" sz="1800" dirty="0">
              <a:effectLst/>
              <a:latin typeface="+mn-lt"/>
              <a:ea typeface="Cambria" panose="02040503050406030204" pitchFamily="18" charset="0"/>
              <a:cs typeface="Cambria" panose="02040503050406030204" pitchFamily="18" charset="0"/>
            </a:endParaRPr>
          </a:p>
        </p:txBody>
      </p:sp>
      <p:pic>
        <p:nvPicPr>
          <p:cNvPr id="11" name="image5.png">
            <a:extLst>
              <a:ext uri="{FF2B5EF4-FFF2-40B4-BE49-F238E27FC236}">
                <a16:creationId xmlns:a16="http://schemas.microsoft.com/office/drawing/2014/main" id="{ED6D849E-1A04-DA47-B5E2-B0FCA4168C1C}"/>
              </a:ext>
            </a:extLst>
          </p:cNvPr>
          <p:cNvPicPr/>
          <p:nvPr/>
        </p:nvPicPr>
        <p:blipFill>
          <a:blip r:embed="rId5"/>
          <a:srcRect t="3249" b="2727"/>
          <a:stretch>
            <a:fillRect/>
          </a:stretch>
        </p:blipFill>
        <p:spPr>
          <a:xfrm>
            <a:off x="679179" y="1780367"/>
            <a:ext cx="5841856" cy="4274529"/>
          </a:xfrm>
          <a:prstGeom prst="rect">
            <a:avLst/>
          </a:prstGeom>
          <a:ln w="28575">
            <a:solidFill>
              <a:schemeClr val="tx1"/>
            </a:solidFill>
          </a:ln>
        </p:spPr>
      </p:pic>
      <p:pic>
        <p:nvPicPr>
          <p:cNvPr id="10241" name="Picture 1" descr="1 1 1 &#10;1 0 0 0 &#10;1 &#10;1 1 &#10;1 &#10;0 1 0 0 &#10;0 0 1 0 &#10;1 &#10;0 0 0 1 &#10;0 &#10;0 ">
            <a:extLst>
              <a:ext uri="{FF2B5EF4-FFF2-40B4-BE49-F238E27FC236}">
                <a16:creationId xmlns:a16="http://schemas.microsoft.com/office/drawing/2014/main" id="{2E44BEBC-E404-8245-8AE8-FF0B5963DA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791" r="1738"/>
          <a:stretch/>
        </p:blipFill>
        <p:spPr bwMode="auto">
          <a:xfrm>
            <a:off x="6870700" y="3202360"/>
            <a:ext cx="4509186" cy="289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124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3-28 at 10.01.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925" y="3021064"/>
            <a:ext cx="5848149" cy="3670968"/>
          </a:xfrm>
          <a:prstGeom prst="rect">
            <a:avLst/>
          </a:prstGeom>
        </p:spPr>
      </p:pic>
      <p:sp>
        <p:nvSpPr>
          <p:cNvPr id="2" name="Title 1"/>
          <p:cNvSpPr>
            <a:spLocks noGrp="1"/>
          </p:cNvSpPr>
          <p:nvPr>
            <p:ph type="title"/>
          </p:nvPr>
        </p:nvSpPr>
        <p:spPr/>
        <p:txBody>
          <a:bodyPr>
            <a:noAutofit/>
          </a:bodyPr>
          <a:lstStyle/>
          <a:p>
            <a:pPr lvl="0" algn="l"/>
            <a:r>
              <a:rPr lang="en-US" sz="4000" dirty="0">
                <a:solidFill>
                  <a:srgbClr val="000000"/>
                </a:solidFill>
                <a:latin typeface="Cambria" panose="02040503050406030204" pitchFamily="18" charset="0"/>
                <a:cs typeface="Gill Sans Light"/>
              </a:rPr>
              <a:t>Realistic Mathematics Education</a:t>
            </a:r>
          </a:p>
        </p:txBody>
      </p:sp>
      <p:sp>
        <p:nvSpPr>
          <p:cNvPr id="10" name="Content Placeholder 9"/>
          <p:cNvSpPr>
            <a:spLocks noGrp="1"/>
          </p:cNvSpPr>
          <p:nvPr>
            <p:ph idx="1"/>
          </p:nvPr>
        </p:nvSpPr>
        <p:spPr/>
        <p:txBody>
          <a:bodyPr>
            <a:normAutofit/>
          </a:bodyPr>
          <a:lstStyle/>
          <a:p>
            <a:pPr lvl="0">
              <a:lnSpc>
                <a:spcPct val="100000"/>
              </a:lnSpc>
            </a:pPr>
            <a:r>
              <a:rPr lang="en-US" sz="2000" b="1" dirty="0">
                <a:solidFill>
                  <a:srgbClr val="000000"/>
                </a:solidFill>
                <a:cs typeface="Gill Sans Light"/>
              </a:rPr>
              <a:t>Instructional design theory </a:t>
            </a:r>
            <a:r>
              <a:rPr lang="en-US" sz="2000" dirty="0">
                <a:solidFill>
                  <a:srgbClr val="000000"/>
                </a:solidFill>
                <a:cs typeface="Gill Sans Light"/>
              </a:rPr>
              <a:t>originating in the Netherlands (Freudenthal, 1991; </a:t>
            </a:r>
            <a:r>
              <a:rPr lang="en-US" sz="2000" dirty="0" err="1">
                <a:solidFill>
                  <a:srgbClr val="000000"/>
                </a:solidFill>
                <a:cs typeface="Gill Sans Light"/>
              </a:rPr>
              <a:t>Gravemeijer</a:t>
            </a:r>
            <a:r>
              <a:rPr lang="en-US" sz="2000" dirty="0">
                <a:solidFill>
                  <a:srgbClr val="000000"/>
                </a:solidFill>
                <a:cs typeface="Gill Sans Light"/>
              </a:rPr>
              <a:t>, 1999) built on the tenet of mathematics as a human activity</a:t>
            </a:r>
          </a:p>
          <a:p>
            <a:pPr lvl="0">
              <a:lnSpc>
                <a:spcPct val="100000"/>
              </a:lnSpc>
            </a:pPr>
            <a:r>
              <a:rPr lang="en-US" sz="2000" dirty="0">
                <a:solidFill>
                  <a:srgbClr val="000000"/>
                </a:solidFill>
                <a:cs typeface="Gill Sans Light"/>
              </a:rPr>
              <a:t>Start with students’ current ways of reasoning to build toward more formal, sophisticated mathematics through </a:t>
            </a:r>
            <a:r>
              <a:rPr lang="en-US" sz="2000" b="1" dirty="0">
                <a:solidFill>
                  <a:srgbClr val="000000"/>
                </a:solidFill>
                <a:cs typeface="Gill Sans Light"/>
              </a:rPr>
              <a:t>guided reinvention</a:t>
            </a:r>
          </a:p>
          <a:p>
            <a:pPr marL="457200" lvl="1" indent="0">
              <a:lnSpc>
                <a:spcPct val="120000"/>
              </a:lnSpc>
              <a:spcBef>
                <a:spcPts val="0"/>
              </a:spcBef>
              <a:buNone/>
            </a:pPr>
            <a:endParaRPr lang="en-US" sz="1200" dirty="0">
              <a:cs typeface="Gill Sans Light"/>
            </a:endParaRPr>
          </a:p>
        </p:txBody>
      </p:sp>
      <p:grpSp>
        <p:nvGrpSpPr>
          <p:cNvPr id="6" name="Google Shape;137;p3">
            <a:extLst>
              <a:ext uri="{FF2B5EF4-FFF2-40B4-BE49-F238E27FC236}">
                <a16:creationId xmlns:a16="http://schemas.microsoft.com/office/drawing/2014/main" id="{D61B34F1-78D1-644E-BDB9-EA3EB4B8B459}"/>
              </a:ext>
            </a:extLst>
          </p:cNvPr>
          <p:cNvGrpSpPr/>
          <p:nvPr/>
        </p:nvGrpSpPr>
        <p:grpSpPr>
          <a:xfrm>
            <a:off x="222422" y="-9571"/>
            <a:ext cx="1631092" cy="1492382"/>
            <a:chOff x="222422" y="-9571"/>
            <a:chExt cx="1631092" cy="1492382"/>
          </a:xfrm>
        </p:grpSpPr>
        <p:sp>
          <p:nvSpPr>
            <p:cNvPr id="7" name="Google Shape;138;p3">
              <a:extLst>
                <a:ext uri="{FF2B5EF4-FFF2-40B4-BE49-F238E27FC236}">
                  <a16:creationId xmlns:a16="http://schemas.microsoft.com/office/drawing/2014/main" id="{D09DD7D8-7E7C-264A-81FB-3F4523A62172}"/>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8" name="Google Shape;139;p3">
              <a:extLst>
                <a:ext uri="{FF2B5EF4-FFF2-40B4-BE49-F238E27FC236}">
                  <a16:creationId xmlns:a16="http://schemas.microsoft.com/office/drawing/2014/main" id="{D75F7B3F-410F-9247-873C-8BCB92BBF3A6}"/>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grpSp>
        <p:nvGrpSpPr>
          <p:cNvPr id="9" name="Group 8">
            <a:extLst>
              <a:ext uri="{FF2B5EF4-FFF2-40B4-BE49-F238E27FC236}">
                <a16:creationId xmlns:a16="http://schemas.microsoft.com/office/drawing/2014/main" id="{4E019BCD-5133-5148-BCE1-4E9B45D07379}"/>
              </a:ext>
            </a:extLst>
          </p:cNvPr>
          <p:cNvGrpSpPr/>
          <p:nvPr/>
        </p:nvGrpSpPr>
        <p:grpSpPr>
          <a:xfrm>
            <a:off x="494851" y="4405679"/>
            <a:ext cx="1285875" cy="1276716"/>
            <a:chOff x="9925621" y="1825625"/>
            <a:chExt cx="1904275" cy="1890712"/>
          </a:xfrm>
        </p:grpSpPr>
        <p:pic>
          <p:nvPicPr>
            <p:cNvPr id="11" name="image3.png">
              <a:extLst>
                <a:ext uri="{FF2B5EF4-FFF2-40B4-BE49-F238E27FC236}">
                  <a16:creationId xmlns:a16="http://schemas.microsoft.com/office/drawing/2014/main" id="{04FAA945-F9B0-1744-B9C2-B28D8F874F58}"/>
                </a:ext>
              </a:extLst>
            </p:cNvPr>
            <p:cNvPicPr>
              <a:picLocks/>
            </p:cNvPicPr>
            <p:nvPr/>
          </p:nvPicPr>
          <p:blipFill>
            <a:blip r:embed="rId4"/>
            <a:stretch>
              <a:fillRect/>
            </a:stretch>
          </p:blipFill>
          <p:spPr>
            <a:xfrm>
              <a:off x="9925621" y="1825625"/>
              <a:ext cx="1904275" cy="1890712"/>
            </a:xfrm>
            <a:prstGeom prst="rect">
              <a:avLst/>
            </a:prstGeom>
            <a:ln/>
          </p:spPr>
        </p:pic>
        <p:pic>
          <p:nvPicPr>
            <p:cNvPr id="12" name="Graphic 11" descr="Walk with solid fill">
              <a:extLst>
                <a:ext uri="{FF2B5EF4-FFF2-40B4-BE49-F238E27FC236}">
                  <a16:creationId xmlns:a16="http://schemas.microsoft.com/office/drawing/2014/main" id="{FCEF64BA-8AF9-914C-A758-4008B89473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16469" y="2070532"/>
              <a:ext cx="484188" cy="484188"/>
            </a:xfrm>
            <a:prstGeom prst="rect">
              <a:avLst/>
            </a:prstGeom>
          </p:spPr>
        </p:pic>
      </p:grpSp>
      <p:pic>
        <p:nvPicPr>
          <p:cNvPr id="13" name="image5.png">
            <a:extLst>
              <a:ext uri="{FF2B5EF4-FFF2-40B4-BE49-F238E27FC236}">
                <a16:creationId xmlns:a16="http://schemas.microsoft.com/office/drawing/2014/main" id="{A6C84F7D-C276-6348-BD30-56C80ED7429E}"/>
              </a:ext>
            </a:extLst>
          </p:cNvPr>
          <p:cNvPicPr/>
          <p:nvPr/>
        </p:nvPicPr>
        <p:blipFill>
          <a:blip r:embed="rId7"/>
          <a:srcRect t="3249" b="2727"/>
          <a:stretch>
            <a:fillRect/>
          </a:stretch>
        </p:blipFill>
        <p:spPr>
          <a:xfrm>
            <a:off x="6514675" y="5262939"/>
            <a:ext cx="2095010" cy="1532934"/>
          </a:xfrm>
          <a:prstGeom prst="rect">
            <a:avLst/>
          </a:prstGeom>
          <a:ln w="28575">
            <a:solidFill>
              <a:schemeClr val="tx1"/>
            </a:solidFill>
          </a:ln>
        </p:spPr>
      </p:pic>
      <p:pic>
        <p:nvPicPr>
          <p:cNvPr id="14" name="Picture 1" descr="1 1 1 &#10;1 0 0 0 &#10;1 &#10;1 1 &#10;1 &#10;0 1 0 0 &#10;0 0 1 0 &#10;1 &#10;0 0 0 1 &#10;0 &#10;0 ">
            <a:extLst>
              <a:ext uri="{FF2B5EF4-FFF2-40B4-BE49-F238E27FC236}">
                <a16:creationId xmlns:a16="http://schemas.microsoft.com/office/drawing/2014/main" id="{0C6CBCDB-293F-7A4D-9B6C-169ABE3BD30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791" r="1738"/>
          <a:stretch/>
        </p:blipFill>
        <p:spPr bwMode="auto">
          <a:xfrm>
            <a:off x="4145650" y="3241480"/>
            <a:ext cx="1702352" cy="10940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10;&#10;Description automatically generated">
            <a:extLst>
              <a:ext uri="{FF2B5EF4-FFF2-40B4-BE49-F238E27FC236}">
                <a16:creationId xmlns:a16="http://schemas.microsoft.com/office/drawing/2014/main" id="{C8CDD46F-C51F-9C43-972A-46A15B2F5515}"/>
              </a:ext>
            </a:extLst>
          </p:cNvPr>
          <p:cNvPicPr>
            <a:picLocks noChangeAspect="1"/>
          </p:cNvPicPr>
          <p:nvPr/>
        </p:nvPicPr>
        <p:blipFill>
          <a:blip r:embed="rId9"/>
          <a:stretch>
            <a:fillRect/>
          </a:stretch>
        </p:blipFill>
        <p:spPr>
          <a:xfrm>
            <a:off x="9155452" y="2953450"/>
            <a:ext cx="2982710" cy="1670065"/>
          </a:xfrm>
          <a:prstGeom prst="rect">
            <a:avLst/>
          </a:prstGeom>
        </p:spPr>
      </p:pic>
      <p:pic>
        <p:nvPicPr>
          <p:cNvPr id="15" name="Picture 14" descr="Chart&#10;&#10;Description automatically generated">
            <a:extLst>
              <a:ext uri="{FF2B5EF4-FFF2-40B4-BE49-F238E27FC236}">
                <a16:creationId xmlns:a16="http://schemas.microsoft.com/office/drawing/2014/main" id="{BEA0722D-D951-5747-898F-E77883EF8BB4}"/>
              </a:ext>
            </a:extLst>
          </p:cNvPr>
          <p:cNvPicPr>
            <a:picLocks noChangeAspect="1"/>
          </p:cNvPicPr>
          <p:nvPr/>
        </p:nvPicPr>
        <p:blipFill>
          <a:blip r:embed="rId10"/>
          <a:stretch>
            <a:fillRect/>
          </a:stretch>
        </p:blipFill>
        <p:spPr>
          <a:xfrm>
            <a:off x="102944" y="5731242"/>
            <a:ext cx="3045971" cy="1094002"/>
          </a:xfrm>
          <a:prstGeom prst="rect">
            <a:avLst/>
          </a:prstGeom>
          <a:ln w="28575">
            <a:solidFill>
              <a:schemeClr val="tx1"/>
            </a:solidFill>
          </a:ln>
        </p:spPr>
      </p:pic>
    </p:spTree>
    <p:extLst>
      <p:ext uri="{BB962C8B-B14F-4D97-AF65-F5344CB8AC3E}">
        <p14:creationId xmlns:p14="http://schemas.microsoft.com/office/powerpoint/2010/main" val="153585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78 -0.00186 L -0.56875 0.21064 " pathEditMode="relative" rAng="0" ptsTypes="AA">
                                      <p:cBhvr>
                                        <p:cTn id="6" dur="2000" fill="hold"/>
                                        <p:tgtEl>
                                          <p:spTgt spid="9"/>
                                        </p:tgtEl>
                                        <p:attrNameLst>
                                          <p:attrName>ppt_x</p:attrName>
                                          <p:attrName>ppt_y</p:attrName>
                                        </p:attrNameLst>
                                      </p:cBhvr>
                                      <p:rCtr x="-28477" y="10625"/>
                                    </p:animMotion>
                                  </p:childTnLst>
                                </p:cTn>
                              </p:par>
                              <p:par>
                                <p:cTn id="7" presetID="6" presetClass="emph" presetSubtype="0" accel="50000" decel="50000" fill="hold" nodeType="withEffect">
                                  <p:stCondLst>
                                    <p:cond delay="0"/>
                                  </p:stCondLst>
                                  <p:childTnLst>
                                    <p:animScale>
                                      <p:cBhvr>
                                        <p:cTn id="8" dur="2000" fill="hold"/>
                                        <p:tgtEl>
                                          <p:spTgt spid="9"/>
                                        </p:tgtEl>
                                      </p:cBhvr>
                                      <p:by x="225000" y="2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l"/>
            <a:r>
              <a:rPr lang="en-US" sz="4000" dirty="0">
                <a:solidFill>
                  <a:srgbClr val="000000"/>
                </a:solidFill>
                <a:latin typeface="Cambria" panose="02040503050406030204" pitchFamily="18" charset="0"/>
                <a:cs typeface="Gill Sans Light"/>
              </a:rPr>
              <a:t>Takeaways</a:t>
            </a:r>
          </a:p>
        </p:txBody>
      </p:sp>
      <p:sp>
        <p:nvSpPr>
          <p:cNvPr id="10" name="Content Placeholder 9"/>
          <p:cNvSpPr>
            <a:spLocks noGrp="1"/>
          </p:cNvSpPr>
          <p:nvPr>
            <p:ph idx="1"/>
          </p:nvPr>
        </p:nvSpPr>
        <p:spPr/>
        <p:txBody>
          <a:bodyPr>
            <a:normAutofit lnSpcReduction="10000"/>
          </a:bodyPr>
          <a:lstStyle/>
          <a:p>
            <a:pPr lvl="0">
              <a:lnSpc>
                <a:spcPct val="100000"/>
              </a:lnSpc>
            </a:pPr>
            <a:r>
              <a:rPr lang="en-US" sz="2000" dirty="0">
                <a:solidFill>
                  <a:srgbClr val="000000"/>
                </a:solidFill>
                <a:cs typeface="Gill Sans Light"/>
              </a:rPr>
              <a:t>Tasks intended to support </a:t>
            </a:r>
            <a:r>
              <a:rPr lang="en-US" sz="2000" i="1" dirty="0">
                <a:solidFill>
                  <a:srgbClr val="000000"/>
                </a:solidFill>
                <a:cs typeface="Gill Sans Light"/>
              </a:rPr>
              <a:t>meaningful</a:t>
            </a:r>
            <a:r>
              <a:rPr lang="en-US" sz="2000" dirty="0">
                <a:solidFill>
                  <a:srgbClr val="000000"/>
                </a:solidFill>
                <a:cs typeface="Gill Sans Light"/>
              </a:rPr>
              <a:t> </a:t>
            </a:r>
            <a:r>
              <a:rPr lang="en-US" sz="2000" i="1" dirty="0">
                <a:solidFill>
                  <a:srgbClr val="000000"/>
                </a:solidFill>
                <a:cs typeface="Gill Sans Light"/>
              </a:rPr>
              <a:t>reasoning</a:t>
            </a:r>
            <a:r>
              <a:rPr lang="en-US" sz="2000" dirty="0">
                <a:solidFill>
                  <a:srgbClr val="000000"/>
                </a:solidFill>
                <a:cs typeface="Gill Sans Light"/>
              </a:rPr>
              <a:t> within a realistic problem context that can be leveraged toward more general and formal mathematics. </a:t>
            </a:r>
          </a:p>
          <a:p>
            <a:pPr lvl="0">
              <a:lnSpc>
                <a:spcPct val="100000"/>
              </a:lnSpc>
            </a:pPr>
            <a:endParaRPr lang="en-US" sz="2000" dirty="0">
              <a:solidFill>
                <a:srgbClr val="000000"/>
              </a:solidFill>
              <a:cs typeface="Gill Sans Light"/>
            </a:endParaRPr>
          </a:p>
          <a:p>
            <a:pPr lvl="0">
              <a:lnSpc>
                <a:spcPct val="100000"/>
              </a:lnSpc>
            </a:pPr>
            <a:r>
              <a:rPr lang="en-US" sz="2000" dirty="0">
                <a:solidFill>
                  <a:srgbClr val="000000"/>
                </a:solidFill>
                <a:cs typeface="Gill Sans Light"/>
              </a:rPr>
              <a:t>The core conceptualization retains value in a sense of reasoning about the more general mathematical concepts (i.e., adding or removing </a:t>
            </a:r>
            <a:r>
              <a:rPr lang="en-US" sz="2000" i="1" dirty="0">
                <a:solidFill>
                  <a:srgbClr val="000000"/>
                </a:solidFill>
                <a:cs typeface="Gill Sans Light"/>
              </a:rPr>
              <a:t>loops</a:t>
            </a:r>
            <a:r>
              <a:rPr lang="en-US" sz="2000" dirty="0">
                <a:solidFill>
                  <a:srgbClr val="000000"/>
                </a:solidFill>
                <a:cs typeface="Gill Sans Light"/>
              </a:rPr>
              <a:t> from a solution yields another solution)</a:t>
            </a:r>
          </a:p>
          <a:p>
            <a:pPr lvl="0">
              <a:lnSpc>
                <a:spcPct val="100000"/>
              </a:lnSpc>
            </a:pPr>
            <a:endParaRPr lang="en-US" sz="2000" dirty="0">
              <a:solidFill>
                <a:srgbClr val="000000"/>
              </a:solidFill>
              <a:cs typeface="Gill Sans Light"/>
            </a:endParaRPr>
          </a:p>
          <a:p>
            <a:pPr lvl="0">
              <a:lnSpc>
                <a:spcPct val="100000"/>
              </a:lnSpc>
            </a:pPr>
            <a:r>
              <a:rPr lang="en-US" sz="2000" dirty="0">
                <a:solidFill>
                  <a:srgbClr val="000000"/>
                </a:solidFill>
                <a:cs typeface="Gill Sans Light"/>
              </a:rPr>
              <a:t>Students engage in mathematical practices requiring them to transition between representational systems and contexts and identify structural analogues in each.</a:t>
            </a:r>
          </a:p>
          <a:p>
            <a:pPr lvl="0">
              <a:lnSpc>
                <a:spcPct val="100000"/>
              </a:lnSpc>
            </a:pPr>
            <a:endParaRPr lang="en-US" sz="2000" dirty="0">
              <a:solidFill>
                <a:srgbClr val="000000"/>
              </a:solidFill>
              <a:cs typeface="Gill Sans Light"/>
            </a:endParaRPr>
          </a:p>
          <a:p>
            <a:pPr>
              <a:lnSpc>
                <a:spcPct val="100000"/>
              </a:lnSpc>
            </a:pPr>
            <a:r>
              <a:rPr lang="en-US" sz="2000" dirty="0">
                <a:solidFill>
                  <a:srgbClr val="000000"/>
                </a:solidFill>
                <a:cs typeface="Gill Sans Light"/>
              </a:rPr>
              <a:t>Please visit our website and create an account for </a:t>
            </a:r>
            <a:r>
              <a:rPr lang="en-US" sz="2000" b="1" i="1" dirty="0">
                <a:solidFill>
                  <a:srgbClr val="000000"/>
                </a:solidFill>
                <a:cs typeface="Gill Sans Light"/>
              </a:rPr>
              <a:t>free</a:t>
            </a:r>
            <a:r>
              <a:rPr lang="en-US" sz="2000" b="1" dirty="0">
                <a:solidFill>
                  <a:srgbClr val="000000"/>
                </a:solidFill>
                <a:cs typeface="Gill Sans Light"/>
              </a:rPr>
              <a:t> </a:t>
            </a:r>
            <a:r>
              <a:rPr lang="en-US" sz="2000" dirty="0">
                <a:solidFill>
                  <a:srgbClr val="000000"/>
                </a:solidFill>
                <a:cs typeface="Gill Sans Light"/>
              </a:rPr>
              <a:t>materials on existing units and to be notified when new units are uploaded to the website. </a:t>
            </a:r>
          </a:p>
          <a:p>
            <a:pPr marL="0" indent="0" algn="ctr">
              <a:lnSpc>
                <a:spcPct val="100000"/>
              </a:lnSpc>
              <a:buNone/>
            </a:pPr>
            <a:r>
              <a:rPr lang="en-US" sz="2400" dirty="0" err="1">
                <a:cs typeface="Gill Sans Light"/>
              </a:rPr>
              <a:t>iola.math.vt.edu</a:t>
            </a:r>
            <a:endParaRPr lang="en-US" sz="1400" dirty="0">
              <a:cs typeface="Gill Sans Light"/>
            </a:endParaRPr>
          </a:p>
        </p:txBody>
      </p:sp>
      <p:grpSp>
        <p:nvGrpSpPr>
          <p:cNvPr id="6" name="Google Shape;137;p3">
            <a:extLst>
              <a:ext uri="{FF2B5EF4-FFF2-40B4-BE49-F238E27FC236}">
                <a16:creationId xmlns:a16="http://schemas.microsoft.com/office/drawing/2014/main" id="{D61B34F1-78D1-644E-BDB9-EA3EB4B8B459}"/>
              </a:ext>
            </a:extLst>
          </p:cNvPr>
          <p:cNvGrpSpPr/>
          <p:nvPr/>
        </p:nvGrpSpPr>
        <p:grpSpPr>
          <a:xfrm>
            <a:off x="222422" y="-9571"/>
            <a:ext cx="1631092" cy="1492382"/>
            <a:chOff x="222422" y="-9571"/>
            <a:chExt cx="1631092" cy="1492382"/>
          </a:xfrm>
        </p:grpSpPr>
        <p:sp>
          <p:nvSpPr>
            <p:cNvPr id="7" name="Google Shape;138;p3">
              <a:extLst>
                <a:ext uri="{FF2B5EF4-FFF2-40B4-BE49-F238E27FC236}">
                  <a16:creationId xmlns:a16="http://schemas.microsoft.com/office/drawing/2014/main" id="{D09DD7D8-7E7C-264A-81FB-3F4523A62172}"/>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8" name="Google Shape;139;p3">
              <a:extLst>
                <a:ext uri="{FF2B5EF4-FFF2-40B4-BE49-F238E27FC236}">
                  <a16:creationId xmlns:a16="http://schemas.microsoft.com/office/drawing/2014/main" id="{D75F7B3F-410F-9247-873C-8BCB92BBF3A6}"/>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3141978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CB8FA4C-D3B2-2F44-8358-20CABEF74AFA}"/>
              </a:ext>
            </a:extLst>
          </p:cNvPr>
          <p:cNvSpPr txBox="1">
            <a:spLocks/>
          </p:cNvSpPr>
          <p:nvPr/>
        </p:nvSpPr>
        <p:spPr>
          <a:xfrm>
            <a:off x="543126" y="2098295"/>
            <a:ext cx="488927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err="1">
                <a:cs typeface="Gill Sans Light"/>
              </a:rPr>
              <a:t>dplaxco@clayton.edu</a:t>
            </a:r>
            <a:endParaRPr lang="en-US" sz="2400" dirty="0">
              <a:cs typeface="Gill Sans Light"/>
            </a:endParaRPr>
          </a:p>
          <a:p>
            <a:pPr marL="0" indent="0" algn="ctr">
              <a:buFont typeface="Arial" panose="020B0604020202020204" pitchFamily="34" charset="0"/>
              <a:buNone/>
            </a:pPr>
            <a:r>
              <a:rPr lang="en-US" sz="2400" dirty="0" err="1">
                <a:cs typeface="Gill Sans Light"/>
              </a:rPr>
              <a:t>mwawro@vt.edu</a:t>
            </a:r>
            <a:endParaRPr lang="en-US" sz="2400" dirty="0">
              <a:cs typeface="Gill Sans Light"/>
            </a:endParaRPr>
          </a:p>
          <a:p>
            <a:pPr marL="0" indent="0" algn="ctr">
              <a:buFont typeface="Arial" panose="020B0604020202020204" pitchFamily="34" charset="0"/>
              <a:buNone/>
            </a:pPr>
            <a:r>
              <a:rPr lang="en-US" sz="2400" dirty="0" err="1">
                <a:cs typeface="Gill Sans Light"/>
              </a:rPr>
              <a:t>iola.math.vt.edu</a:t>
            </a:r>
            <a:endParaRPr lang="en-US" sz="2400" dirty="0">
              <a:cs typeface="Gill Sans Light"/>
            </a:endParaRPr>
          </a:p>
          <a:p>
            <a:pPr marL="0" indent="0" algn="ctr">
              <a:buFont typeface="Arial" panose="020B0604020202020204" pitchFamily="34" charset="0"/>
              <a:buNone/>
            </a:pPr>
            <a:r>
              <a:rPr lang="en-US" dirty="0">
                <a:cs typeface="Gill Sans Light"/>
              </a:rPr>
              <a:t>Questions?</a:t>
            </a:r>
          </a:p>
          <a:p>
            <a:pPr marL="0" indent="0">
              <a:buFont typeface="Arial" panose="020B0604020202020204" pitchFamily="34" charset="0"/>
              <a:buNone/>
            </a:pPr>
            <a:endParaRPr lang="en-US" dirty="0">
              <a:cs typeface="Gill Sans Light"/>
            </a:endParaRPr>
          </a:p>
        </p:txBody>
      </p:sp>
      <p:pic>
        <p:nvPicPr>
          <p:cNvPr id="3" name="Picture 2">
            <a:extLst>
              <a:ext uri="{FF2B5EF4-FFF2-40B4-BE49-F238E27FC236}">
                <a16:creationId xmlns:a16="http://schemas.microsoft.com/office/drawing/2014/main" id="{3C5337EB-193A-1143-938E-E563B8EE980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94117" y="4273964"/>
            <a:ext cx="1590167" cy="657496"/>
          </a:xfrm>
          <a:prstGeom prst="rect">
            <a:avLst/>
          </a:prstGeom>
        </p:spPr>
      </p:pic>
      <p:pic>
        <p:nvPicPr>
          <p:cNvPr id="4" name="Picture 3">
            <a:extLst>
              <a:ext uri="{FF2B5EF4-FFF2-40B4-BE49-F238E27FC236}">
                <a16:creationId xmlns:a16="http://schemas.microsoft.com/office/drawing/2014/main" id="{9768E5AA-4D41-7644-9F86-1E7A6270DA96}"/>
              </a:ext>
            </a:extLst>
          </p:cNvPr>
          <p:cNvPicPr>
            <a:picLocks noChangeAspect="1"/>
          </p:cNvPicPr>
          <p:nvPr/>
        </p:nvPicPr>
        <p:blipFill>
          <a:blip r:embed="rId3"/>
          <a:stretch>
            <a:fillRect/>
          </a:stretch>
        </p:blipFill>
        <p:spPr>
          <a:xfrm>
            <a:off x="5968038" y="2723781"/>
            <a:ext cx="6223962" cy="4134219"/>
          </a:xfrm>
          <a:prstGeom prst="rect">
            <a:avLst/>
          </a:prstGeom>
        </p:spPr>
      </p:pic>
      <p:sp>
        <p:nvSpPr>
          <p:cNvPr id="5" name="TextBox 4">
            <a:extLst>
              <a:ext uri="{FF2B5EF4-FFF2-40B4-BE49-F238E27FC236}">
                <a16:creationId xmlns:a16="http://schemas.microsoft.com/office/drawing/2014/main" id="{38B8A530-D556-7540-B8B1-D2E888EC8D90}"/>
              </a:ext>
            </a:extLst>
          </p:cNvPr>
          <p:cNvSpPr txBox="1"/>
          <p:nvPr/>
        </p:nvSpPr>
        <p:spPr>
          <a:xfrm>
            <a:off x="6846369" y="2241408"/>
            <a:ext cx="5345631" cy="307777"/>
          </a:xfrm>
          <a:prstGeom prst="rect">
            <a:avLst/>
          </a:prstGeom>
          <a:noFill/>
        </p:spPr>
        <p:txBody>
          <a:bodyPr wrap="none" rtlCol="0">
            <a:spAutoFit/>
          </a:bodyPr>
          <a:lstStyle/>
          <a:p>
            <a:r>
              <a:rPr lang="en-US" sz="1400" i="1" dirty="0">
                <a:solidFill>
                  <a:schemeClr val="bg2">
                    <a:lumMod val="75000"/>
                  </a:schemeClr>
                </a:solidFill>
              </a:rPr>
              <a:t>McAfee Knob, Appalachian Trail, 45 min from Blacksburg.  </a:t>
            </a:r>
            <a:r>
              <a:rPr lang="en-US" sz="1400" i="1" dirty="0">
                <a:solidFill>
                  <a:schemeClr val="bg2">
                    <a:lumMod val="75000"/>
                  </a:schemeClr>
                </a:solidFill>
                <a:hlinkClick r:id="rId4">
                  <a:extLst>
                    <a:ext uri="{A12FA001-AC4F-418D-AE19-62706E023703}">
                      <ahyp:hlinkClr xmlns:ahyp="http://schemas.microsoft.com/office/drawing/2018/hyperlinkcolor" val="tx"/>
                    </a:ext>
                  </a:extLst>
                </a:hlinkClick>
              </a:rPr>
              <a:t>Photo Credit</a:t>
            </a:r>
            <a:endParaRPr lang="en-US" sz="1400" i="1" dirty="0">
              <a:solidFill>
                <a:schemeClr val="bg2">
                  <a:lumMod val="75000"/>
                </a:schemeClr>
              </a:solidFill>
            </a:endParaRPr>
          </a:p>
        </p:txBody>
      </p:sp>
      <p:sp>
        <p:nvSpPr>
          <p:cNvPr id="6" name="Title 1">
            <a:extLst>
              <a:ext uri="{FF2B5EF4-FFF2-40B4-BE49-F238E27FC236}">
                <a16:creationId xmlns:a16="http://schemas.microsoft.com/office/drawing/2014/main" id="{4FB21A95-78DD-D648-A834-021F6B8D691B}"/>
              </a:ext>
            </a:extLst>
          </p:cNvPr>
          <p:cNvSpPr txBox="1">
            <a:spLocks/>
          </p:cNvSpPr>
          <p:nvPr/>
        </p:nvSpPr>
        <p:spPr>
          <a:xfrm>
            <a:off x="-2270037" y="907992"/>
            <a:ext cx="10515600" cy="91795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t>Thank you! </a:t>
            </a:r>
          </a:p>
        </p:txBody>
      </p:sp>
      <p:pic>
        <p:nvPicPr>
          <p:cNvPr id="7" name="Picture 6">
            <a:extLst>
              <a:ext uri="{FF2B5EF4-FFF2-40B4-BE49-F238E27FC236}">
                <a16:creationId xmlns:a16="http://schemas.microsoft.com/office/drawing/2014/main" id="{A7E9DA2E-2054-6749-8E2E-C1903B5C19C2}"/>
              </a:ext>
            </a:extLst>
          </p:cNvPr>
          <p:cNvPicPr>
            <a:picLocks noChangeAspect="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8011"/>
                    </a14:imgEffect>
                    <a14:imgEffect>
                      <a14:saturation sat="0"/>
                    </a14:imgEffect>
                  </a14:imgLayer>
                </a14:imgProps>
              </a:ext>
              <a:ext uri="{28A0092B-C50C-407E-A947-70E740481C1C}">
                <a14:useLocalDpi xmlns:a14="http://schemas.microsoft.com/office/drawing/2010/main"/>
              </a:ext>
            </a:extLst>
          </a:blip>
          <a:stretch>
            <a:fillRect/>
          </a:stretch>
        </p:blipFill>
        <p:spPr>
          <a:xfrm>
            <a:off x="6739319" y="108074"/>
            <a:ext cx="1815790" cy="1815790"/>
          </a:xfrm>
          <a:prstGeom prst="rect">
            <a:avLst/>
          </a:prstGeom>
        </p:spPr>
      </p:pic>
      <p:grpSp>
        <p:nvGrpSpPr>
          <p:cNvPr id="9" name="Google Shape;137;p3">
            <a:extLst>
              <a:ext uri="{FF2B5EF4-FFF2-40B4-BE49-F238E27FC236}">
                <a16:creationId xmlns:a16="http://schemas.microsoft.com/office/drawing/2014/main" id="{2A1F4CC7-F88C-B74E-990C-C5A34ADA60B6}"/>
              </a:ext>
            </a:extLst>
          </p:cNvPr>
          <p:cNvGrpSpPr/>
          <p:nvPr/>
        </p:nvGrpSpPr>
        <p:grpSpPr>
          <a:xfrm>
            <a:off x="222422" y="-9571"/>
            <a:ext cx="1631092" cy="1492382"/>
            <a:chOff x="222422" y="-9571"/>
            <a:chExt cx="1631092" cy="1492382"/>
          </a:xfrm>
        </p:grpSpPr>
        <p:sp>
          <p:nvSpPr>
            <p:cNvPr id="10" name="Google Shape;138;p3">
              <a:extLst>
                <a:ext uri="{FF2B5EF4-FFF2-40B4-BE49-F238E27FC236}">
                  <a16:creationId xmlns:a16="http://schemas.microsoft.com/office/drawing/2014/main" id="{89FC2145-6A61-F24E-BDDD-89C3FBC65AC8}"/>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1" name="Google Shape;139;p3">
              <a:extLst>
                <a:ext uri="{FF2B5EF4-FFF2-40B4-BE49-F238E27FC236}">
                  <a16:creationId xmlns:a16="http://schemas.microsoft.com/office/drawing/2014/main" id="{D4717CC2-5054-C14D-9822-98958382F61C}"/>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
        <p:nvSpPr>
          <p:cNvPr id="13" name="TextBox 12">
            <a:extLst>
              <a:ext uri="{FF2B5EF4-FFF2-40B4-BE49-F238E27FC236}">
                <a16:creationId xmlns:a16="http://schemas.microsoft.com/office/drawing/2014/main" id="{FF6887A9-8E66-454B-B130-CDE96FE3BD02}"/>
              </a:ext>
            </a:extLst>
          </p:cNvPr>
          <p:cNvSpPr txBox="1"/>
          <p:nvPr/>
        </p:nvSpPr>
        <p:spPr>
          <a:xfrm>
            <a:off x="450761" y="7984901"/>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D3D857BC-F4CD-9B4B-84E5-9A39E472A8CC}"/>
              </a:ext>
            </a:extLst>
          </p:cNvPr>
          <p:cNvPicPr/>
          <p:nvPr/>
        </p:nvPicPr>
        <p:blipFill>
          <a:blip r:embed="rId7"/>
          <a:stretch>
            <a:fillRect/>
          </a:stretch>
        </p:blipFill>
        <p:spPr bwMode="auto">
          <a:xfrm>
            <a:off x="248052" y="4694388"/>
            <a:ext cx="3010516" cy="475139"/>
          </a:xfrm>
          <a:prstGeom prst="rect">
            <a:avLst/>
          </a:prstGeom>
          <a:noFill/>
          <a:ln>
            <a:noFill/>
          </a:ln>
        </p:spPr>
      </p:pic>
      <p:pic>
        <p:nvPicPr>
          <p:cNvPr id="15" name="Picture 14" descr="A close up of a sign&#13;&#10;&#13;&#10;Description automatically generated">
            <a:extLst>
              <a:ext uri="{FF2B5EF4-FFF2-40B4-BE49-F238E27FC236}">
                <a16:creationId xmlns:a16="http://schemas.microsoft.com/office/drawing/2014/main" id="{9A37F8BE-B1AC-F74D-ADC6-87A53CB16A20}"/>
              </a:ext>
            </a:extLst>
          </p:cNvPr>
          <p:cNvPicPr>
            <a:picLocks noChangeAspect="1"/>
          </p:cNvPicPr>
          <p:nvPr/>
        </p:nvPicPr>
        <p:blipFill>
          <a:blip r:embed="rId8"/>
          <a:stretch>
            <a:fillRect/>
          </a:stretch>
        </p:blipFill>
        <p:spPr>
          <a:xfrm>
            <a:off x="3078942" y="5301491"/>
            <a:ext cx="2706525" cy="708634"/>
          </a:xfrm>
          <a:prstGeom prst="rect">
            <a:avLst/>
          </a:prstGeom>
        </p:spPr>
      </p:pic>
      <p:pic>
        <p:nvPicPr>
          <p:cNvPr id="16" name="Picture 15">
            <a:extLst>
              <a:ext uri="{FF2B5EF4-FFF2-40B4-BE49-F238E27FC236}">
                <a16:creationId xmlns:a16="http://schemas.microsoft.com/office/drawing/2014/main" id="{7A7CAC9F-6D5A-2046-BE50-8FBE4A13FDE1}"/>
              </a:ext>
            </a:extLst>
          </p:cNvPr>
          <p:cNvPicPr>
            <a:picLocks noChangeAspect="1"/>
          </p:cNvPicPr>
          <p:nvPr/>
        </p:nvPicPr>
        <p:blipFill>
          <a:blip r:embed="rId9"/>
          <a:stretch>
            <a:fillRect/>
          </a:stretch>
        </p:blipFill>
        <p:spPr>
          <a:xfrm>
            <a:off x="248052" y="6239722"/>
            <a:ext cx="3200400" cy="305502"/>
          </a:xfrm>
          <a:prstGeom prst="rect">
            <a:avLst/>
          </a:prstGeom>
        </p:spPr>
      </p:pic>
      <p:pic>
        <p:nvPicPr>
          <p:cNvPr id="17" name="Google Shape;119;p3" descr="Screen shot 2010-12-30 at 11.48.58 AM.png">
            <a:extLst>
              <a:ext uri="{FF2B5EF4-FFF2-40B4-BE49-F238E27FC236}">
                <a16:creationId xmlns:a16="http://schemas.microsoft.com/office/drawing/2014/main" id="{1269638E-135B-224F-BFE1-A49E3B059805}"/>
              </a:ext>
            </a:extLst>
          </p:cNvPr>
          <p:cNvPicPr preferRelativeResize="0"/>
          <p:nvPr/>
        </p:nvPicPr>
        <p:blipFill rotWithShape="1">
          <a:blip r:embed="rId10">
            <a:alphaModFix/>
          </a:blip>
          <a:srcRect/>
          <a:stretch/>
        </p:blipFill>
        <p:spPr>
          <a:xfrm>
            <a:off x="8959737" y="412012"/>
            <a:ext cx="1289132" cy="1270178"/>
          </a:xfrm>
          <a:prstGeom prst="rect">
            <a:avLst/>
          </a:prstGeom>
          <a:noFill/>
          <a:ln>
            <a:noFill/>
          </a:ln>
        </p:spPr>
      </p:pic>
    </p:spTree>
    <p:extLst>
      <p:ext uri="{BB962C8B-B14F-4D97-AF65-F5344CB8AC3E}">
        <p14:creationId xmlns:p14="http://schemas.microsoft.com/office/powerpoint/2010/main" val="3644620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0530" y="6352401"/>
            <a:ext cx="10201729" cy="276999"/>
          </a:xfrm>
          <a:prstGeom prst="rect">
            <a:avLst/>
          </a:prstGeom>
          <a:noFill/>
        </p:spPr>
        <p:txBody>
          <a:bodyPr wrap="square" rtlCol="0">
            <a:spAutoFit/>
          </a:bodyPr>
          <a:lstStyle/>
          <a:p>
            <a:pPr defTabSz="914377"/>
            <a:r>
              <a:rPr lang="en-US" sz="1200" dirty="0" err="1">
                <a:solidFill>
                  <a:schemeClr val="bg1">
                    <a:lumMod val="65000"/>
                  </a:schemeClr>
                </a:solidFill>
                <a:latin typeface="Gill Sans Light" panose="020B0302020104020203" pitchFamily="34" charset="-79"/>
                <a:cs typeface="Gill Sans Light" panose="020B0302020104020203" pitchFamily="34" charset="-79"/>
              </a:rPr>
              <a:t>Kuster</a:t>
            </a:r>
            <a:r>
              <a:rPr lang="en-US" sz="1200" dirty="0">
                <a:solidFill>
                  <a:schemeClr val="bg1">
                    <a:lumMod val="65000"/>
                  </a:schemeClr>
                </a:solidFill>
                <a:latin typeface="Gill Sans Light" panose="020B0302020104020203" pitchFamily="34" charset="-79"/>
                <a:cs typeface="Gill Sans Light" panose="020B0302020104020203" pitchFamily="34" charset="-79"/>
              </a:rPr>
              <a:t>, G., Johnson, E., Keene, K., &amp; Andrews-Larson, C. (2018). Inquiry-oriented instruction: A conceptualization of the instructional principles. Primus, 28(1), 13-30.</a:t>
            </a:r>
          </a:p>
        </p:txBody>
      </p:sp>
      <p:sp>
        <p:nvSpPr>
          <p:cNvPr id="5" name="Title 4">
            <a:extLst>
              <a:ext uri="{FF2B5EF4-FFF2-40B4-BE49-F238E27FC236}">
                <a16:creationId xmlns:a16="http://schemas.microsoft.com/office/drawing/2014/main" id="{15261504-0EF4-3E4C-966D-2736660EEF47}"/>
              </a:ext>
            </a:extLst>
          </p:cNvPr>
          <p:cNvSpPr>
            <a:spLocks noGrp="1"/>
          </p:cNvSpPr>
          <p:nvPr>
            <p:ph type="title"/>
          </p:nvPr>
        </p:nvSpPr>
        <p:spPr/>
        <p:txBody>
          <a:bodyPr>
            <a:normAutofit/>
          </a:bodyPr>
          <a:lstStyle/>
          <a:p>
            <a:r>
              <a:rPr lang="en-US" sz="4000" dirty="0">
                <a:latin typeface="Cambria" panose="02040503050406030204" pitchFamily="18" charset="0"/>
                <a:cs typeface="Arial" panose="020B0604020202020204" pitchFamily="34" charset="0"/>
              </a:rPr>
              <a:t>Characteristics of Inquiry-Oriented Instruction</a:t>
            </a:r>
          </a:p>
        </p:txBody>
      </p:sp>
      <p:sp>
        <p:nvSpPr>
          <p:cNvPr id="7" name="Content Placeholder 6">
            <a:extLst>
              <a:ext uri="{FF2B5EF4-FFF2-40B4-BE49-F238E27FC236}">
                <a16:creationId xmlns:a16="http://schemas.microsoft.com/office/drawing/2014/main" id="{1471CD91-AAF5-854F-B0F3-E63FF1461B01}"/>
              </a:ext>
            </a:extLst>
          </p:cNvPr>
          <p:cNvSpPr>
            <a:spLocks noGrp="1"/>
          </p:cNvSpPr>
          <p:nvPr>
            <p:ph idx="1"/>
          </p:nvPr>
        </p:nvSpPr>
        <p:spPr>
          <a:xfrm>
            <a:off x="838200" y="1746336"/>
            <a:ext cx="10515600" cy="4694152"/>
          </a:xfrm>
        </p:spPr>
        <p:txBody>
          <a:bodyPr>
            <a:noAutofit/>
          </a:bodyPr>
          <a:lstStyle/>
          <a:p>
            <a:pPr fontAlgn="base">
              <a:lnSpc>
                <a:spcPct val="100000"/>
              </a:lnSpc>
              <a:spcBef>
                <a:spcPts val="1600"/>
              </a:spcBef>
            </a:pPr>
            <a:r>
              <a:rPr lang="en-US" sz="2000" dirty="0">
                <a:solidFill>
                  <a:schemeClr val="tx1"/>
                </a:solidFill>
                <a:cs typeface="Gill Sans Light" panose="020B0302020104020203" pitchFamily="34" charset="-79"/>
              </a:rPr>
              <a:t>We think about inquiry both in terms of what students do and what instructors do in relation to student activity (Rasmussen &amp; Kwon, 2007) </a:t>
            </a:r>
          </a:p>
          <a:p>
            <a:pPr fontAlgn="base">
              <a:lnSpc>
                <a:spcPct val="100000"/>
              </a:lnSpc>
              <a:spcBef>
                <a:spcPts val="1600"/>
              </a:spcBef>
            </a:pPr>
            <a:r>
              <a:rPr lang="en-US" sz="2000" dirty="0">
                <a:cs typeface="Gill Sans Light" panose="020B0302020104020203" pitchFamily="34" charset="-79"/>
              </a:rPr>
              <a:t>The role of the teacher is to: </a:t>
            </a:r>
          </a:p>
          <a:p>
            <a:pPr marL="803275" indent="-338138" fontAlgn="base">
              <a:lnSpc>
                <a:spcPct val="100000"/>
              </a:lnSpc>
              <a:spcBef>
                <a:spcPts val="400"/>
              </a:spcBef>
              <a:buFont typeface="+mj-lt"/>
              <a:buAutoNum type="arabicPeriod"/>
            </a:pPr>
            <a:r>
              <a:rPr lang="en-US" sz="2000" dirty="0">
                <a:cs typeface="Gill Sans Light" panose="020B0302020104020203" pitchFamily="34" charset="-79"/>
              </a:rPr>
              <a:t>Facilitate student engagement in meaningful tasks and mathematical activity related to an important mathematical point</a:t>
            </a:r>
          </a:p>
          <a:p>
            <a:pPr marL="803275" indent="-338138" fontAlgn="base">
              <a:lnSpc>
                <a:spcPct val="100000"/>
              </a:lnSpc>
              <a:spcBef>
                <a:spcPts val="400"/>
              </a:spcBef>
              <a:buFont typeface="+mj-lt"/>
              <a:buAutoNum type="arabicPeriod"/>
            </a:pPr>
            <a:r>
              <a:rPr lang="en-US" sz="2000" dirty="0">
                <a:cs typeface="Gill Sans Light" panose="020B0302020104020203" pitchFamily="34" charset="-79"/>
              </a:rPr>
              <a:t>Elicit student reasoning and contributions</a:t>
            </a:r>
          </a:p>
          <a:p>
            <a:pPr marL="803275" indent="-338138" fontAlgn="base">
              <a:lnSpc>
                <a:spcPct val="100000"/>
              </a:lnSpc>
              <a:spcBef>
                <a:spcPts val="400"/>
              </a:spcBef>
              <a:buFont typeface="+mj-lt"/>
              <a:buAutoNum type="arabicPeriod"/>
            </a:pPr>
            <a:r>
              <a:rPr lang="en-US" sz="2000" dirty="0">
                <a:cs typeface="Gill Sans Light" panose="020B0302020104020203" pitchFamily="34" charset="-79"/>
              </a:rPr>
              <a:t>Actively inquire into student thinking</a:t>
            </a:r>
          </a:p>
          <a:p>
            <a:pPr marL="803275" indent="-338138" fontAlgn="base">
              <a:lnSpc>
                <a:spcPct val="100000"/>
              </a:lnSpc>
              <a:spcBef>
                <a:spcPts val="400"/>
              </a:spcBef>
              <a:buFont typeface="+mj-lt"/>
              <a:buAutoNum type="arabicPeriod"/>
            </a:pPr>
            <a:r>
              <a:rPr lang="en-US" sz="2000" dirty="0">
                <a:cs typeface="Gill Sans Light" panose="020B0302020104020203" pitchFamily="34" charset="-79"/>
              </a:rPr>
              <a:t>Be responsive to student contributions and use student contributions to inform the lesson</a:t>
            </a:r>
          </a:p>
          <a:p>
            <a:pPr marL="803275" indent="-338138" fontAlgn="base">
              <a:lnSpc>
                <a:spcPct val="100000"/>
              </a:lnSpc>
              <a:spcBef>
                <a:spcPts val="400"/>
              </a:spcBef>
              <a:buFont typeface="+mj-lt"/>
              <a:buAutoNum type="arabicPeriod"/>
            </a:pPr>
            <a:r>
              <a:rPr lang="en-US" sz="2000" dirty="0">
                <a:cs typeface="Gill Sans Light" panose="020B0302020104020203" pitchFamily="34" charset="-79"/>
              </a:rPr>
              <a:t>Engage students in one another's reasoning</a:t>
            </a:r>
          </a:p>
          <a:p>
            <a:pPr marL="803275" indent="-338138" fontAlgn="base">
              <a:lnSpc>
                <a:spcPct val="100000"/>
              </a:lnSpc>
              <a:spcBef>
                <a:spcPts val="400"/>
              </a:spcBef>
              <a:buFont typeface="+mj-lt"/>
              <a:buAutoNum type="arabicPeriod"/>
            </a:pPr>
            <a:r>
              <a:rPr lang="en-US" sz="2000" dirty="0">
                <a:cs typeface="Gill Sans Light" panose="020B0302020104020203" pitchFamily="34" charset="-79"/>
              </a:rPr>
              <a:t>Guide and manage the development of the mathematical agenda</a:t>
            </a:r>
          </a:p>
          <a:p>
            <a:pPr marL="803275" indent="-338138" fontAlgn="base">
              <a:lnSpc>
                <a:spcPct val="100000"/>
              </a:lnSpc>
              <a:spcBef>
                <a:spcPts val="400"/>
              </a:spcBef>
              <a:buFont typeface="+mj-lt"/>
              <a:buAutoNum type="arabicPeriod"/>
            </a:pPr>
            <a:r>
              <a:rPr lang="en-US" sz="2000" dirty="0">
                <a:cs typeface="Gill Sans Light" panose="020B0302020104020203" pitchFamily="34" charset="-79"/>
              </a:rPr>
              <a:t>Support formalization of student ideas and introduce language and notation when appropriate</a:t>
            </a:r>
          </a:p>
        </p:txBody>
      </p:sp>
      <p:grpSp>
        <p:nvGrpSpPr>
          <p:cNvPr id="6" name="Google Shape;137;p3">
            <a:extLst>
              <a:ext uri="{FF2B5EF4-FFF2-40B4-BE49-F238E27FC236}">
                <a16:creationId xmlns:a16="http://schemas.microsoft.com/office/drawing/2014/main" id="{E24B8D3D-847F-A640-B837-C07BE13077DE}"/>
              </a:ext>
            </a:extLst>
          </p:cNvPr>
          <p:cNvGrpSpPr/>
          <p:nvPr/>
        </p:nvGrpSpPr>
        <p:grpSpPr>
          <a:xfrm>
            <a:off x="222422" y="-9571"/>
            <a:ext cx="1631092" cy="1492382"/>
            <a:chOff x="222422" y="-9571"/>
            <a:chExt cx="1631092" cy="1492382"/>
          </a:xfrm>
        </p:grpSpPr>
        <p:sp>
          <p:nvSpPr>
            <p:cNvPr id="8" name="Google Shape;138;p3">
              <a:extLst>
                <a:ext uri="{FF2B5EF4-FFF2-40B4-BE49-F238E27FC236}">
                  <a16:creationId xmlns:a16="http://schemas.microsoft.com/office/drawing/2014/main" id="{ED669EF5-90B1-2B44-8996-F9BA88EA0207}"/>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9" name="Google Shape;139;p3">
              <a:extLst>
                <a:ext uri="{FF2B5EF4-FFF2-40B4-BE49-F238E27FC236}">
                  <a16:creationId xmlns:a16="http://schemas.microsoft.com/office/drawing/2014/main" id="{A799B29B-685D-444B-82D8-A7936D809D76}"/>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1763070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852B-DF22-7447-81B4-78BC8B7E091E}"/>
              </a:ext>
            </a:extLst>
          </p:cNvPr>
          <p:cNvSpPr>
            <a:spLocks noGrp="1"/>
          </p:cNvSpPr>
          <p:nvPr>
            <p:ph type="title"/>
          </p:nvPr>
        </p:nvSpPr>
        <p:spPr/>
        <p:txBody>
          <a:bodyPr>
            <a:normAutofit/>
          </a:bodyPr>
          <a:lstStyle/>
          <a:p>
            <a:r>
              <a:rPr lang="en-US" sz="4000" dirty="0">
                <a:latin typeface="Cambria" panose="02040503050406030204" pitchFamily="18" charset="0"/>
              </a:rPr>
              <a:t>Idea for Instruction, no matter the content</a:t>
            </a:r>
          </a:p>
        </p:txBody>
      </p:sp>
      <p:sp>
        <p:nvSpPr>
          <p:cNvPr id="3" name="Text Placeholder 2">
            <a:extLst>
              <a:ext uri="{FF2B5EF4-FFF2-40B4-BE49-F238E27FC236}">
                <a16:creationId xmlns:a16="http://schemas.microsoft.com/office/drawing/2014/main" id="{2542A600-3E75-C446-8E86-4CE4D4894CFB}"/>
              </a:ext>
            </a:extLst>
          </p:cNvPr>
          <p:cNvSpPr>
            <a:spLocks noGrp="1"/>
          </p:cNvSpPr>
          <p:nvPr>
            <p:ph idx="1"/>
          </p:nvPr>
        </p:nvSpPr>
        <p:spPr>
          <a:xfrm>
            <a:off x="838199" y="1825625"/>
            <a:ext cx="10948989" cy="4351338"/>
          </a:xfrm>
        </p:spPr>
        <p:txBody>
          <a:bodyPr>
            <a:normAutofit fontScale="92500"/>
          </a:bodyPr>
          <a:lstStyle/>
          <a:p>
            <a:pPr>
              <a:lnSpc>
                <a:spcPct val="100000"/>
              </a:lnSpc>
            </a:pPr>
            <a:r>
              <a:rPr lang="en-US" sz="2000" dirty="0">
                <a:solidFill>
                  <a:schemeClr val="tx1"/>
                </a:solidFill>
                <a:cs typeface="Gill Sans Light" panose="020B0302020104020203" pitchFamily="34" charset="-79"/>
              </a:rPr>
              <a:t>Give students space to explore and pursue a problem-solving approach that is sensible to them</a:t>
            </a:r>
          </a:p>
          <a:p>
            <a:pPr>
              <a:lnSpc>
                <a:spcPct val="100000"/>
              </a:lnSpc>
            </a:pPr>
            <a:r>
              <a:rPr lang="en-US" sz="2000" dirty="0">
                <a:solidFill>
                  <a:schemeClr val="tx1"/>
                </a:solidFill>
                <a:cs typeface="Gill Sans Light" panose="020B0302020104020203" pitchFamily="34" charset="-79"/>
              </a:rPr>
              <a:t>Encourage/motivate students engage in each other’s ideas and collaborate</a:t>
            </a:r>
          </a:p>
          <a:p>
            <a:pPr>
              <a:lnSpc>
                <a:spcPct val="100000"/>
              </a:lnSpc>
            </a:pPr>
            <a:r>
              <a:rPr lang="en-US" sz="2000" dirty="0">
                <a:cs typeface="Gill Sans Light" panose="020B0302020104020203" pitchFamily="34" charset="-79"/>
              </a:rPr>
              <a:t>Make listening to and learning from multiple students explaining their approaches a normal part of class</a:t>
            </a:r>
          </a:p>
          <a:p>
            <a:pPr>
              <a:lnSpc>
                <a:spcPct val="100000"/>
              </a:lnSpc>
            </a:pPr>
            <a:r>
              <a:rPr lang="en-US" sz="2000" dirty="0">
                <a:solidFill>
                  <a:schemeClr val="tx1"/>
                </a:solidFill>
                <a:cs typeface="Gill Sans Light" panose="020B0302020104020203" pitchFamily="34" charset="-79"/>
              </a:rPr>
              <a:t>Asking small groups to collectively say one thing they are confident about and one thing they are still confused or curious about can encourage openness, curiosity, as well as honor their current knowledge</a:t>
            </a:r>
          </a:p>
          <a:p>
            <a:pPr>
              <a:lnSpc>
                <a:spcPct val="100000"/>
              </a:lnSpc>
            </a:pPr>
            <a:endParaRPr lang="en-US" sz="2000" dirty="0">
              <a:cs typeface="Gill Sans Light" panose="020B0302020104020203" pitchFamily="34" charset="-79"/>
            </a:endParaRPr>
          </a:p>
          <a:p>
            <a:pPr>
              <a:lnSpc>
                <a:spcPct val="100000"/>
              </a:lnSpc>
            </a:pPr>
            <a:r>
              <a:rPr lang="en-US" sz="2000" dirty="0">
                <a:solidFill>
                  <a:schemeClr val="tx1"/>
                </a:solidFill>
                <a:cs typeface="Gill Sans Light" panose="020B0302020104020203" pitchFamily="34" charset="-79"/>
              </a:rPr>
              <a:t>One Discussion Board / Blog idea I used this semester in online course (credit: Christy Andrews-Larson)</a:t>
            </a:r>
          </a:p>
          <a:p>
            <a:pPr lvl="1">
              <a:lnSpc>
                <a:spcPct val="100000"/>
              </a:lnSpc>
            </a:pPr>
            <a:r>
              <a:rPr lang="en-US" sz="1600" dirty="0">
                <a:cs typeface="Gill Sans Light" panose="020B0302020104020203" pitchFamily="34" charset="-79"/>
              </a:rPr>
              <a:t>Prompt them to summarize their thinking on a task from class (e.g., one generalization about linear independence)</a:t>
            </a:r>
          </a:p>
          <a:p>
            <a:pPr lvl="1">
              <a:lnSpc>
                <a:spcPct val="100000"/>
              </a:lnSpc>
            </a:pPr>
            <a:r>
              <a:rPr lang="en-US" sz="1600" dirty="0">
                <a:solidFill>
                  <a:schemeClr val="tx1"/>
                </a:solidFill>
                <a:cs typeface="Gill Sans Light" panose="020B0302020104020203" pitchFamily="34" charset="-79"/>
              </a:rPr>
              <a:t>Have them share one concept they feel confident they “know”</a:t>
            </a:r>
          </a:p>
          <a:p>
            <a:pPr lvl="1">
              <a:lnSpc>
                <a:spcPct val="100000"/>
              </a:lnSpc>
            </a:pPr>
            <a:r>
              <a:rPr lang="en-US" sz="1600" dirty="0">
                <a:cs typeface="Gill Sans Light" panose="020B0302020104020203" pitchFamily="34" charset="-79"/>
              </a:rPr>
              <a:t>Have them share one thing about which they “wonder” </a:t>
            </a:r>
          </a:p>
          <a:p>
            <a:pPr lvl="1">
              <a:lnSpc>
                <a:spcPct val="100000"/>
              </a:lnSpc>
            </a:pPr>
            <a:r>
              <a:rPr lang="en-US" sz="1600" dirty="0">
                <a:solidFill>
                  <a:schemeClr val="tx1"/>
                </a:solidFill>
                <a:cs typeface="Gill Sans Light" panose="020B0302020104020203" pitchFamily="34" charset="-79"/>
              </a:rPr>
              <a:t>Have them give one “shout out” to someone who influenced their thinking</a:t>
            </a:r>
          </a:p>
          <a:p>
            <a:pPr>
              <a:lnSpc>
                <a:spcPct val="100000"/>
              </a:lnSpc>
            </a:pPr>
            <a:endParaRPr lang="en-US" sz="2000" dirty="0">
              <a:solidFill>
                <a:schemeClr val="tx1"/>
              </a:solidFill>
              <a:cs typeface="Gill Sans Light" panose="020B0302020104020203" pitchFamily="34" charset="-79"/>
            </a:endParaRPr>
          </a:p>
          <a:p>
            <a:endParaRPr lang="en-US" sz="2133" dirty="0">
              <a:cs typeface="Gill Sans Light" panose="020B0302020104020203" pitchFamily="34" charset="-79"/>
            </a:endParaRPr>
          </a:p>
        </p:txBody>
      </p:sp>
      <p:grpSp>
        <p:nvGrpSpPr>
          <p:cNvPr id="4" name="Google Shape;137;p3">
            <a:extLst>
              <a:ext uri="{FF2B5EF4-FFF2-40B4-BE49-F238E27FC236}">
                <a16:creationId xmlns:a16="http://schemas.microsoft.com/office/drawing/2014/main" id="{93FCABE2-93A4-8B44-BC09-C0F24E8DA901}"/>
              </a:ext>
            </a:extLst>
          </p:cNvPr>
          <p:cNvGrpSpPr/>
          <p:nvPr/>
        </p:nvGrpSpPr>
        <p:grpSpPr>
          <a:xfrm>
            <a:off x="222422" y="-9571"/>
            <a:ext cx="1631092" cy="1492382"/>
            <a:chOff x="222422" y="-9571"/>
            <a:chExt cx="1631092" cy="1492382"/>
          </a:xfrm>
        </p:grpSpPr>
        <p:sp>
          <p:nvSpPr>
            <p:cNvPr id="5" name="Google Shape;138;p3">
              <a:extLst>
                <a:ext uri="{FF2B5EF4-FFF2-40B4-BE49-F238E27FC236}">
                  <a16:creationId xmlns:a16="http://schemas.microsoft.com/office/drawing/2014/main" id="{336603A7-4DCA-694F-A102-910676507C19}"/>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6" name="Google Shape;139;p3">
              <a:extLst>
                <a:ext uri="{FF2B5EF4-FFF2-40B4-BE49-F238E27FC236}">
                  <a16:creationId xmlns:a16="http://schemas.microsoft.com/office/drawing/2014/main" id="{0D3AF86E-FC7D-8843-ADB9-9377459596CF}"/>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187773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852B-DF22-7447-81B4-78BC8B7E091E}"/>
              </a:ext>
            </a:extLst>
          </p:cNvPr>
          <p:cNvSpPr>
            <a:spLocks noGrp="1"/>
          </p:cNvSpPr>
          <p:nvPr>
            <p:ph type="title"/>
          </p:nvPr>
        </p:nvSpPr>
        <p:spPr/>
        <p:txBody>
          <a:bodyPr>
            <a:normAutofit/>
          </a:bodyPr>
          <a:lstStyle/>
          <a:p>
            <a:r>
              <a:rPr lang="en-US" sz="4000" dirty="0">
                <a:latin typeface="Cambria" panose="02040503050406030204" pitchFamily="18" charset="0"/>
              </a:rPr>
              <a:t>Idea for Instruction, no matter the content</a:t>
            </a:r>
          </a:p>
        </p:txBody>
      </p:sp>
      <p:sp>
        <p:nvSpPr>
          <p:cNvPr id="3" name="Text Placeholder 2">
            <a:extLst>
              <a:ext uri="{FF2B5EF4-FFF2-40B4-BE49-F238E27FC236}">
                <a16:creationId xmlns:a16="http://schemas.microsoft.com/office/drawing/2014/main" id="{2542A600-3E75-C446-8E86-4CE4D4894CFB}"/>
              </a:ext>
            </a:extLst>
          </p:cNvPr>
          <p:cNvSpPr>
            <a:spLocks noGrp="1"/>
          </p:cNvSpPr>
          <p:nvPr>
            <p:ph idx="1"/>
          </p:nvPr>
        </p:nvSpPr>
        <p:spPr>
          <a:xfrm>
            <a:off x="506627" y="1825625"/>
            <a:ext cx="11353801" cy="4351338"/>
          </a:xfrm>
        </p:spPr>
        <p:txBody>
          <a:bodyPr>
            <a:normAutofit/>
          </a:bodyPr>
          <a:lstStyle/>
          <a:p>
            <a:pPr>
              <a:lnSpc>
                <a:spcPct val="100000"/>
              </a:lnSpc>
            </a:pPr>
            <a:r>
              <a:rPr lang="en-US" sz="2000" dirty="0">
                <a:cs typeface="Gill Sans Light" panose="020B0302020104020203" pitchFamily="34" charset="-79"/>
              </a:rPr>
              <a:t>Facilitating a mathematical conversation among the students can be hard and feel unnatural at first</a:t>
            </a:r>
          </a:p>
          <a:p>
            <a:pPr>
              <a:lnSpc>
                <a:spcPct val="100000"/>
              </a:lnSpc>
            </a:pPr>
            <a:r>
              <a:rPr lang="en-US" sz="2000" dirty="0">
                <a:cs typeface="Gill Sans Light" panose="020B0302020104020203" pitchFamily="34" charset="-79"/>
              </a:rPr>
              <a:t>We have suggestions for a Productive Whole Class Discussion on the IOLA website (lead: Chris Rasmussen)</a:t>
            </a:r>
          </a:p>
          <a:p>
            <a:pPr>
              <a:lnSpc>
                <a:spcPct val="100000"/>
              </a:lnSpc>
            </a:pPr>
            <a:endParaRPr lang="en-US" sz="1600" dirty="0">
              <a:solidFill>
                <a:schemeClr val="tx1"/>
              </a:solidFill>
              <a:cs typeface="Gill Sans Light" panose="020B0302020104020203" pitchFamily="34" charset="-79"/>
            </a:endParaRPr>
          </a:p>
          <a:p>
            <a:pPr>
              <a:lnSpc>
                <a:spcPct val="100000"/>
              </a:lnSpc>
            </a:pPr>
            <a:endParaRPr lang="en-US" sz="2000" dirty="0">
              <a:solidFill>
                <a:schemeClr val="tx1"/>
              </a:solidFill>
              <a:cs typeface="Gill Sans Light" panose="020B0302020104020203" pitchFamily="34" charset="-79"/>
            </a:endParaRPr>
          </a:p>
          <a:p>
            <a:endParaRPr lang="en-US" sz="2133" dirty="0">
              <a:cs typeface="Gill Sans Light" panose="020B0302020104020203" pitchFamily="34" charset="-79"/>
            </a:endParaRPr>
          </a:p>
        </p:txBody>
      </p:sp>
      <p:sp>
        <p:nvSpPr>
          <p:cNvPr id="4" name="TextBox 3">
            <a:extLst>
              <a:ext uri="{FF2B5EF4-FFF2-40B4-BE49-F238E27FC236}">
                <a16:creationId xmlns:a16="http://schemas.microsoft.com/office/drawing/2014/main" id="{D25D407D-EB9A-914C-B6D3-FA5377503A85}"/>
              </a:ext>
            </a:extLst>
          </p:cNvPr>
          <p:cNvSpPr txBox="1"/>
          <p:nvPr/>
        </p:nvSpPr>
        <p:spPr>
          <a:xfrm>
            <a:off x="826774" y="5756399"/>
            <a:ext cx="4467954" cy="420564"/>
          </a:xfrm>
          <a:prstGeom prst="rect">
            <a:avLst/>
          </a:prstGeom>
          <a:noFill/>
        </p:spPr>
        <p:txBody>
          <a:bodyPr wrap="none" rtlCol="0">
            <a:spAutoFit/>
          </a:bodyPr>
          <a:lstStyle/>
          <a:p>
            <a:r>
              <a:rPr lang="en-US" sz="2133" dirty="0">
                <a:hlinkClick r:id="rId2"/>
              </a:rPr>
              <a:t>http://</a:t>
            </a:r>
            <a:r>
              <a:rPr lang="en-US" sz="2133" dirty="0" err="1">
                <a:hlinkClick r:id="rId2"/>
              </a:rPr>
              <a:t>iola.math.vt.edu</a:t>
            </a:r>
            <a:r>
              <a:rPr lang="en-US" sz="2133" dirty="0">
                <a:hlinkClick r:id="rId2"/>
              </a:rPr>
              <a:t>/</a:t>
            </a:r>
            <a:r>
              <a:rPr lang="en-US" sz="2133" dirty="0" err="1">
                <a:hlinkClick r:id="rId2"/>
              </a:rPr>
              <a:t>typicalday.php</a:t>
            </a:r>
            <a:endParaRPr lang="en-US" sz="2133" dirty="0"/>
          </a:p>
        </p:txBody>
      </p:sp>
      <p:pic>
        <p:nvPicPr>
          <p:cNvPr id="5" name="Picture 4">
            <a:extLst>
              <a:ext uri="{FF2B5EF4-FFF2-40B4-BE49-F238E27FC236}">
                <a16:creationId xmlns:a16="http://schemas.microsoft.com/office/drawing/2014/main" id="{D2E65096-D16B-C847-95A2-48D546B1DF55}"/>
              </a:ext>
            </a:extLst>
          </p:cNvPr>
          <p:cNvPicPr>
            <a:picLocks noChangeAspect="1"/>
          </p:cNvPicPr>
          <p:nvPr/>
        </p:nvPicPr>
        <p:blipFill>
          <a:blip r:embed="rId3"/>
          <a:stretch>
            <a:fillRect/>
          </a:stretch>
        </p:blipFill>
        <p:spPr>
          <a:xfrm>
            <a:off x="826774" y="2798762"/>
            <a:ext cx="8788400" cy="2946400"/>
          </a:xfrm>
          <a:prstGeom prst="rect">
            <a:avLst/>
          </a:prstGeom>
        </p:spPr>
      </p:pic>
      <p:grpSp>
        <p:nvGrpSpPr>
          <p:cNvPr id="6" name="Google Shape;137;p3">
            <a:extLst>
              <a:ext uri="{FF2B5EF4-FFF2-40B4-BE49-F238E27FC236}">
                <a16:creationId xmlns:a16="http://schemas.microsoft.com/office/drawing/2014/main" id="{38E2CAB6-E63B-9544-B090-09D45AE2F197}"/>
              </a:ext>
            </a:extLst>
          </p:cNvPr>
          <p:cNvGrpSpPr/>
          <p:nvPr/>
        </p:nvGrpSpPr>
        <p:grpSpPr>
          <a:xfrm>
            <a:off x="222422" y="-9571"/>
            <a:ext cx="1631092" cy="1492382"/>
            <a:chOff x="222422" y="-9571"/>
            <a:chExt cx="1631092" cy="1492382"/>
          </a:xfrm>
        </p:grpSpPr>
        <p:sp>
          <p:nvSpPr>
            <p:cNvPr id="7" name="Google Shape;138;p3">
              <a:extLst>
                <a:ext uri="{FF2B5EF4-FFF2-40B4-BE49-F238E27FC236}">
                  <a16:creationId xmlns:a16="http://schemas.microsoft.com/office/drawing/2014/main" id="{79F80A0E-C3EF-FE43-8112-929C10BC7FE5}"/>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8" name="Google Shape;139;p3">
              <a:extLst>
                <a:ext uri="{FF2B5EF4-FFF2-40B4-BE49-F238E27FC236}">
                  <a16:creationId xmlns:a16="http://schemas.microsoft.com/office/drawing/2014/main" id="{92295377-555E-6A42-81B3-EC0789B5F6D1}"/>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3889963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852B-DF22-7447-81B4-78BC8B7E091E}"/>
              </a:ext>
            </a:extLst>
          </p:cNvPr>
          <p:cNvSpPr>
            <a:spLocks noGrp="1"/>
          </p:cNvSpPr>
          <p:nvPr>
            <p:ph type="title"/>
          </p:nvPr>
        </p:nvSpPr>
        <p:spPr/>
        <p:txBody>
          <a:bodyPr>
            <a:normAutofit/>
          </a:bodyPr>
          <a:lstStyle/>
          <a:p>
            <a:r>
              <a:rPr lang="en-US" sz="4000" dirty="0">
                <a:latin typeface="Cambria" panose="02040503050406030204" pitchFamily="18" charset="0"/>
              </a:rPr>
              <a:t>Idea for Instruction, no matter the content</a:t>
            </a:r>
          </a:p>
        </p:txBody>
      </p:sp>
      <p:sp>
        <p:nvSpPr>
          <p:cNvPr id="3" name="Text Placeholder 2">
            <a:extLst>
              <a:ext uri="{FF2B5EF4-FFF2-40B4-BE49-F238E27FC236}">
                <a16:creationId xmlns:a16="http://schemas.microsoft.com/office/drawing/2014/main" id="{2542A600-3E75-C446-8E86-4CE4D4894CFB}"/>
              </a:ext>
            </a:extLst>
          </p:cNvPr>
          <p:cNvSpPr>
            <a:spLocks noGrp="1"/>
          </p:cNvSpPr>
          <p:nvPr>
            <p:ph idx="1"/>
          </p:nvPr>
        </p:nvSpPr>
        <p:spPr>
          <a:xfrm>
            <a:off x="506627" y="2039938"/>
            <a:ext cx="11353801" cy="4351338"/>
          </a:xfrm>
        </p:spPr>
        <p:txBody>
          <a:bodyPr>
            <a:normAutofit/>
          </a:bodyPr>
          <a:lstStyle/>
          <a:p>
            <a:pPr>
              <a:lnSpc>
                <a:spcPct val="100000"/>
              </a:lnSpc>
            </a:pPr>
            <a:r>
              <a:rPr lang="en-US" sz="2000" dirty="0">
                <a:cs typeface="Gill Sans Light" panose="020B0302020104020203" pitchFamily="34" charset="-79"/>
              </a:rPr>
              <a:t>We have found trying to develop an intellectual need for new concepts or procedural skills to be very helpful for students in following and appreciating the connection of concepts within the course</a:t>
            </a:r>
          </a:p>
          <a:p>
            <a:pPr>
              <a:lnSpc>
                <a:spcPct val="100000"/>
              </a:lnSpc>
            </a:pPr>
            <a:r>
              <a:rPr lang="en-US" sz="2000" dirty="0">
                <a:solidFill>
                  <a:schemeClr val="tx1"/>
                </a:solidFill>
                <a:cs typeface="Gill Sans Light" panose="020B0302020104020203" pitchFamily="34" charset="-79"/>
              </a:rPr>
              <a:t>The RME idea of guided reinvention can be an informal, accessible introduction to an idea that later becomes formalized (e.g., ”everywhere you can get” is the idea of span) or a mathematical activity such as conjecturing and proving (e.g., students suggest that sets with the zero vector are LD)</a:t>
            </a:r>
          </a:p>
          <a:p>
            <a:pPr>
              <a:lnSpc>
                <a:spcPct val="100000"/>
              </a:lnSpc>
            </a:pPr>
            <a:r>
              <a:rPr lang="en-US" sz="2000" dirty="0">
                <a:cs typeface="Gill Sans Light" panose="020B0302020104020203" pitchFamily="34" charset="-79"/>
              </a:rPr>
              <a:t>Thinking about the teacher as a broker (Lave &amp; Wenger, 1991) between the classroom community and the mathematics community can help imagine your role as fostering students’ mathematical work and then aligning that with formal conventional terms and symbols from the mathematics community (Zandieh, Wawro, &amp; Rasmussen, 2017)</a:t>
            </a:r>
            <a:endParaRPr lang="en-US" sz="2000" dirty="0">
              <a:solidFill>
                <a:schemeClr val="tx1"/>
              </a:solidFill>
              <a:cs typeface="Gill Sans Light" panose="020B0302020104020203" pitchFamily="34" charset="-79"/>
            </a:endParaRPr>
          </a:p>
          <a:p>
            <a:pPr>
              <a:lnSpc>
                <a:spcPct val="100000"/>
              </a:lnSpc>
            </a:pPr>
            <a:endParaRPr lang="en-US" sz="2000" dirty="0">
              <a:solidFill>
                <a:schemeClr val="tx1"/>
              </a:solidFill>
              <a:cs typeface="Gill Sans Light" panose="020B0302020104020203" pitchFamily="34" charset="-79"/>
            </a:endParaRPr>
          </a:p>
          <a:p>
            <a:endParaRPr lang="en-US" sz="2133" dirty="0">
              <a:cs typeface="Gill Sans Light" panose="020B0302020104020203" pitchFamily="34" charset="-79"/>
            </a:endParaRPr>
          </a:p>
        </p:txBody>
      </p:sp>
      <p:grpSp>
        <p:nvGrpSpPr>
          <p:cNvPr id="4" name="Google Shape;137;p3">
            <a:extLst>
              <a:ext uri="{FF2B5EF4-FFF2-40B4-BE49-F238E27FC236}">
                <a16:creationId xmlns:a16="http://schemas.microsoft.com/office/drawing/2014/main" id="{7044AE5C-9D32-D145-85EC-4E3B06AE1BE3}"/>
              </a:ext>
            </a:extLst>
          </p:cNvPr>
          <p:cNvGrpSpPr/>
          <p:nvPr/>
        </p:nvGrpSpPr>
        <p:grpSpPr>
          <a:xfrm>
            <a:off x="222422" y="-9571"/>
            <a:ext cx="1631092" cy="1492382"/>
            <a:chOff x="222422" y="-9571"/>
            <a:chExt cx="1631092" cy="1492382"/>
          </a:xfrm>
        </p:grpSpPr>
        <p:sp>
          <p:nvSpPr>
            <p:cNvPr id="5" name="Google Shape;138;p3">
              <a:extLst>
                <a:ext uri="{FF2B5EF4-FFF2-40B4-BE49-F238E27FC236}">
                  <a16:creationId xmlns:a16="http://schemas.microsoft.com/office/drawing/2014/main" id="{80F50CB1-63B4-B64B-B320-627EE1DE1043}"/>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6" name="Google Shape;139;p3">
              <a:extLst>
                <a:ext uri="{FF2B5EF4-FFF2-40B4-BE49-F238E27FC236}">
                  <a16:creationId xmlns:a16="http://schemas.microsoft.com/office/drawing/2014/main" id="{6CAC7C8B-9A50-1A42-B01A-A0B8978E0B4C}"/>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620168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F1B0-C69B-B04A-9774-CE668AD5CED8}"/>
              </a:ext>
            </a:extLst>
          </p:cNvPr>
          <p:cNvSpPr>
            <a:spLocks noGrp="1"/>
          </p:cNvSpPr>
          <p:nvPr>
            <p:ph type="title"/>
          </p:nvPr>
        </p:nvSpPr>
        <p:spPr/>
        <p:txBody>
          <a:bodyPr>
            <a:normAutofit/>
          </a:bodyPr>
          <a:lstStyle/>
          <a:p>
            <a:r>
              <a:rPr lang="en-US" dirty="0"/>
              <a:t>Putting our instructor hat back on</a:t>
            </a:r>
          </a:p>
        </p:txBody>
      </p:sp>
      <p:sp>
        <p:nvSpPr>
          <p:cNvPr id="3" name="Text Placeholder 2">
            <a:extLst>
              <a:ext uri="{FF2B5EF4-FFF2-40B4-BE49-F238E27FC236}">
                <a16:creationId xmlns:a16="http://schemas.microsoft.com/office/drawing/2014/main" id="{2D06B80A-62EE-5142-B92E-48C3723C76DB}"/>
              </a:ext>
            </a:extLst>
          </p:cNvPr>
          <p:cNvSpPr>
            <a:spLocks noGrp="1"/>
          </p:cNvSpPr>
          <p:nvPr>
            <p:ph type="body" idx="1"/>
          </p:nvPr>
        </p:nvSpPr>
        <p:spPr/>
        <p:txBody>
          <a:bodyPr>
            <a:normAutofit/>
          </a:bodyPr>
          <a:lstStyle/>
          <a:p>
            <a:r>
              <a:rPr lang="en-US" dirty="0"/>
              <a:t>Where is this going?</a:t>
            </a:r>
          </a:p>
          <a:p>
            <a:pPr lvl="1"/>
            <a:r>
              <a:rPr lang="en-US" dirty="0"/>
              <a:t>Task 1 introduces ideas about </a:t>
            </a:r>
            <a:r>
              <a:rPr lang="en-US" b="1" dirty="0"/>
              <a:t>closure</a:t>
            </a:r>
            <a:r>
              <a:rPr lang="en-US" dirty="0"/>
              <a:t> under linear combinations (and set notation if students haven’t seen it), which is at the heart of subspaces.</a:t>
            </a:r>
          </a:p>
          <a:p>
            <a:pPr lvl="1"/>
            <a:r>
              <a:rPr lang="en-US" dirty="0"/>
              <a:t>Task 2 pushes students to establish </a:t>
            </a:r>
            <a:r>
              <a:rPr lang="en-US" b="1" dirty="0"/>
              <a:t>correspondence</a:t>
            </a:r>
            <a:r>
              <a:rPr lang="en-US" dirty="0"/>
              <a:t> between vectors (e.g. inputs and outputs of a matrix transformation)</a:t>
            </a:r>
          </a:p>
          <a:p>
            <a:pPr lvl="1"/>
            <a:r>
              <a:rPr lang="en-US" dirty="0"/>
              <a:t>Task 3 pushes students to consider closure of sets of inputs and outputs under linear combinations (e.g. </a:t>
            </a:r>
            <a:r>
              <a:rPr lang="en-US" b="1" dirty="0"/>
              <a:t>null spaces and column spaces</a:t>
            </a:r>
            <a:r>
              <a:rPr lang="en-US" dirty="0"/>
              <a:t> as subspaces) </a:t>
            </a:r>
          </a:p>
        </p:txBody>
      </p:sp>
    </p:spTree>
    <p:extLst>
      <p:ext uri="{BB962C8B-B14F-4D97-AF65-F5344CB8AC3E}">
        <p14:creationId xmlns:p14="http://schemas.microsoft.com/office/powerpoint/2010/main" val="1691271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D65E-B055-B343-AD40-28A5489152DA}"/>
              </a:ext>
            </a:extLst>
          </p:cNvPr>
          <p:cNvSpPr>
            <a:spLocks noGrp="1"/>
          </p:cNvSpPr>
          <p:nvPr>
            <p:ph type="title"/>
          </p:nvPr>
        </p:nvSpPr>
        <p:spPr/>
        <p:txBody>
          <a:bodyPr>
            <a:normAutofit/>
          </a:bodyPr>
          <a:lstStyle/>
          <a:p>
            <a:r>
              <a:rPr lang="en-US" dirty="0"/>
              <a:t>Reflecting on pedagogy &amp; equity</a:t>
            </a:r>
          </a:p>
        </p:txBody>
      </p:sp>
      <p:sp>
        <p:nvSpPr>
          <p:cNvPr id="3" name="Text Placeholder 2">
            <a:extLst>
              <a:ext uri="{FF2B5EF4-FFF2-40B4-BE49-F238E27FC236}">
                <a16:creationId xmlns:a16="http://schemas.microsoft.com/office/drawing/2014/main" id="{5E1A74C0-394C-8B48-825C-3B7A18F0B633}"/>
              </a:ext>
            </a:extLst>
          </p:cNvPr>
          <p:cNvSpPr>
            <a:spLocks noGrp="1"/>
          </p:cNvSpPr>
          <p:nvPr>
            <p:ph type="body" idx="1"/>
          </p:nvPr>
        </p:nvSpPr>
        <p:spPr/>
        <p:txBody>
          <a:bodyPr>
            <a:normAutofit/>
          </a:bodyPr>
          <a:lstStyle/>
          <a:p>
            <a:r>
              <a:rPr lang="en-US" b="1" dirty="0">
                <a:solidFill>
                  <a:schemeClr val="tx1"/>
                </a:solidFill>
              </a:rPr>
              <a:t>Content issues: </a:t>
            </a:r>
            <a:r>
              <a:rPr lang="en-US" dirty="0">
                <a:solidFill>
                  <a:schemeClr val="tx1"/>
                </a:solidFill>
              </a:rPr>
              <a:t>What aspects of this learning approach do you see as most promising for supporting students’ learning? What do you feel less sure about?</a:t>
            </a:r>
          </a:p>
          <a:p>
            <a:r>
              <a:rPr lang="en-US" b="1" dirty="0">
                <a:solidFill>
                  <a:schemeClr val="tx1"/>
                </a:solidFill>
              </a:rPr>
              <a:t>Affective issues: </a:t>
            </a:r>
            <a:r>
              <a:rPr lang="en-US" dirty="0">
                <a:solidFill>
                  <a:schemeClr val="tx1"/>
                </a:solidFill>
              </a:rPr>
              <a:t>What aspects of this experience did you find affirming or engaging? What aspects of this experience did you find uncomfortable?</a:t>
            </a:r>
          </a:p>
          <a:p>
            <a:r>
              <a:rPr lang="en-US" b="1" dirty="0">
                <a:solidFill>
                  <a:schemeClr val="tx1"/>
                </a:solidFill>
              </a:rPr>
              <a:t>Equity issues: </a:t>
            </a:r>
            <a:r>
              <a:rPr lang="en-US" dirty="0">
                <a:solidFill>
                  <a:schemeClr val="tx1"/>
                </a:solidFill>
              </a:rPr>
              <a:t>How might students from various groups experience this similarly or differently than you did?</a:t>
            </a:r>
          </a:p>
        </p:txBody>
      </p:sp>
    </p:spTree>
    <p:extLst>
      <p:ext uri="{BB962C8B-B14F-4D97-AF65-F5344CB8AC3E}">
        <p14:creationId xmlns:p14="http://schemas.microsoft.com/office/powerpoint/2010/main" val="66612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3-28 at 10.01.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925" y="3021064"/>
            <a:ext cx="5848149" cy="3670968"/>
          </a:xfrm>
          <a:prstGeom prst="rect">
            <a:avLst/>
          </a:prstGeom>
        </p:spPr>
      </p:pic>
      <p:sp>
        <p:nvSpPr>
          <p:cNvPr id="2" name="Title 1"/>
          <p:cNvSpPr>
            <a:spLocks noGrp="1"/>
          </p:cNvSpPr>
          <p:nvPr>
            <p:ph type="title"/>
          </p:nvPr>
        </p:nvSpPr>
        <p:spPr/>
        <p:txBody>
          <a:bodyPr>
            <a:noAutofit/>
          </a:bodyPr>
          <a:lstStyle/>
          <a:p>
            <a:pPr lvl="0" algn="l"/>
            <a:r>
              <a:rPr lang="en-US" sz="4000" dirty="0">
                <a:solidFill>
                  <a:srgbClr val="000000"/>
                </a:solidFill>
                <a:latin typeface="Cambria" panose="02040503050406030204" pitchFamily="18" charset="0"/>
                <a:cs typeface="Gill Sans Light"/>
              </a:rPr>
              <a:t>Realistic Mathematics Education</a:t>
            </a:r>
          </a:p>
        </p:txBody>
      </p:sp>
      <p:sp>
        <p:nvSpPr>
          <p:cNvPr id="10" name="Content Placeholder 9"/>
          <p:cNvSpPr>
            <a:spLocks noGrp="1"/>
          </p:cNvSpPr>
          <p:nvPr>
            <p:ph idx="1"/>
          </p:nvPr>
        </p:nvSpPr>
        <p:spPr/>
        <p:txBody>
          <a:bodyPr>
            <a:normAutofit/>
          </a:bodyPr>
          <a:lstStyle/>
          <a:p>
            <a:pPr lvl="0">
              <a:lnSpc>
                <a:spcPct val="100000"/>
              </a:lnSpc>
            </a:pPr>
            <a:r>
              <a:rPr lang="en-US" sz="2000" b="1" dirty="0">
                <a:solidFill>
                  <a:srgbClr val="000000"/>
                </a:solidFill>
                <a:cs typeface="Gill Sans Light"/>
              </a:rPr>
              <a:t>Instructional design theory </a:t>
            </a:r>
            <a:r>
              <a:rPr lang="en-US" sz="2000" dirty="0">
                <a:solidFill>
                  <a:srgbClr val="000000"/>
                </a:solidFill>
                <a:cs typeface="Gill Sans Light"/>
              </a:rPr>
              <a:t>originating in the Netherlands (Freudenthal, 1991; </a:t>
            </a:r>
            <a:r>
              <a:rPr lang="en-US" sz="2000" dirty="0" err="1">
                <a:solidFill>
                  <a:srgbClr val="000000"/>
                </a:solidFill>
                <a:cs typeface="Gill Sans Light"/>
              </a:rPr>
              <a:t>Gravemeijer</a:t>
            </a:r>
            <a:r>
              <a:rPr lang="en-US" sz="2000" dirty="0">
                <a:solidFill>
                  <a:srgbClr val="000000"/>
                </a:solidFill>
                <a:cs typeface="Gill Sans Light"/>
              </a:rPr>
              <a:t>, 1999) built on the tenet of mathematics as a human activity</a:t>
            </a:r>
          </a:p>
          <a:p>
            <a:pPr lvl="0">
              <a:lnSpc>
                <a:spcPct val="100000"/>
              </a:lnSpc>
            </a:pPr>
            <a:r>
              <a:rPr lang="en-US" sz="2000" dirty="0">
                <a:solidFill>
                  <a:srgbClr val="000000"/>
                </a:solidFill>
                <a:cs typeface="Gill Sans Light"/>
              </a:rPr>
              <a:t>Start with students’ current ways of reasoning to build toward more formal, sophisticated mathematics through </a:t>
            </a:r>
            <a:r>
              <a:rPr lang="en-US" sz="2000" b="1" dirty="0">
                <a:solidFill>
                  <a:srgbClr val="000000"/>
                </a:solidFill>
                <a:cs typeface="Gill Sans Light"/>
              </a:rPr>
              <a:t>guided reinvention</a:t>
            </a:r>
          </a:p>
          <a:p>
            <a:pPr marL="457200" lvl="1" indent="0">
              <a:lnSpc>
                <a:spcPct val="120000"/>
              </a:lnSpc>
              <a:spcBef>
                <a:spcPts val="0"/>
              </a:spcBef>
              <a:buNone/>
            </a:pPr>
            <a:endParaRPr lang="en-US" sz="1200" dirty="0">
              <a:cs typeface="Gill Sans Light"/>
            </a:endParaRPr>
          </a:p>
        </p:txBody>
      </p:sp>
      <p:grpSp>
        <p:nvGrpSpPr>
          <p:cNvPr id="6" name="Google Shape;137;p3">
            <a:extLst>
              <a:ext uri="{FF2B5EF4-FFF2-40B4-BE49-F238E27FC236}">
                <a16:creationId xmlns:a16="http://schemas.microsoft.com/office/drawing/2014/main" id="{D61B34F1-78D1-644E-BDB9-EA3EB4B8B459}"/>
              </a:ext>
            </a:extLst>
          </p:cNvPr>
          <p:cNvGrpSpPr/>
          <p:nvPr/>
        </p:nvGrpSpPr>
        <p:grpSpPr>
          <a:xfrm>
            <a:off x="222422" y="-9571"/>
            <a:ext cx="1631092" cy="1492382"/>
            <a:chOff x="222422" y="-9571"/>
            <a:chExt cx="1631092" cy="1492382"/>
          </a:xfrm>
        </p:grpSpPr>
        <p:sp>
          <p:nvSpPr>
            <p:cNvPr id="7" name="Google Shape;138;p3">
              <a:extLst>
                <a:ext uri="{FF2B5EF4-FFF2-40B4-BE49-F238E27FC236}">
                  <a16:creationId xmlns:a16="http://schemas.microsoft.com/office/drawing/2014/main" id="{D09DD7D8-7E7C-264A-81FB-3F4523A62172}"/>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8" name="Google Shape;139;p3">
              <a:extLst>
                <a:ext uri="{FF2B5EF4-FFF2-40B4-BE49-F238E27FC236}">
                  <a16:creationId xmlns:a16="http://schemas.microsoft.com/office/drawing/2014/main" id="{D75F7B3F-410F-9247-873C-8BCB92BBF3A6}"/>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394207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CA0F6A64-FA62-6743-8ACE-CAD950EEA541}"/>
              </a:ext>
            </a:extLst>
          </p:cNvPr>
          <p:cNvSpPr txBox="1"/>
          <p:nvPr/>
        </p:nvSpPr>
        <p:spPr>
          <a:xfrm>
            <a:off x="927561" y="3371381"/>
            <a:ext cx="10951028" cy="2031325"/>
          </a:xfrm>
          <a:prstGeom prst="rect">
            <a:avLst/>
          </a:prstGeom>
          <a:noFill/>
        </p:spPr>
        <p:txBody>
          <a:bodyPr wrap="square">
            <a:spAutoFit/>
          </a:bodyPr>
          <a:lstStyle/>
          <a:p>
            <a:pPr marR="0" lvl="0">
              <a:spcBef>
                <a:spcPts val="0"/>
              </a:spcBef>
              <a:spcAft>
                <a:spcPts val="0"/>
              </a:spcAft>
            </a:pPr>
            <a:r>
              <a:rPr lang="en-US" sz="1800" u="none" strike="noStrike" dirty="0">
                <a:effectLst/>
                <a:latin typeface="Cambria" panose="02040503050406030204" pitchFamily="18" charset="0"/>
                <a:ea typeface="Times New Roman" panose="02020603050405020304" pitchFamily="18" charset="0"/>
              </a:rPr>
              <a:t>Unit 1: Linear independence and span</a:t>
            </a:r>
            <a:endParaRPr lang="en-US" sz="1800" u="none" strike="noStrike" dirty="0">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solidFill>
                  <a:schemeClr val="bg1"/>
                </a:solidFill>
                <a:effectLst/>
                <a:latin typeface="Cambria" panose="02040503050406030204" pitchFamily="18" charset="0"/>
                <a:ea typeface="Times New Roman" panose="02020603050405020304" pitchFamily="18" charset="0"/>
              </a:rPr>
              <a:t>Unit 2: Solutions to systems of equations;</a:t>
            </a:r>
            <a:endParaRPr lang="en-US" sz="1800" u="none" strike="noStrike" dirty="0">
              <a:solidFill>
                <a:schemeClr val="bg1"/>
              </a:solidFill>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effectLst/>
                <a:latin typeface="Cambria" panose="02040503050406030204" pitchFamily="18" charset="0"/>
                <a:ea typeface="Times New Roman" panose="02020603050405020304" pitchFamily="18" charset="0"/>
              </a:rPr>
              <a:t>Unit 2: Matrices as linear transformations</a:t>
            </a:r>
            <a:endParaRPr lang="en-US" sz="1800" u="none" strike="noStrike" dirty="0">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solidFill>
                  <a:schemeClr val="bg1"/>
                </a:solidFill>
                <a:effectLst/>
                <a:latin typeface="Cambria" panose="02040503050406030204" pitchFamily="18" charset="0"/>
                <a:ea typeface="Times New Roman" panose="02020603050405020304" pitchFamily="18" charset="0"/>
              </a:rPr>
              <a:t>Unit 4: The roles determinants in understanding linear transformations;</a:t>
            </a:r>
            <a:endParaRPr lang="en-US" sz="1800" u="none" strike="noStrike" dirty="0">
              <a:solidFill>
                <a:schemeClr val="bg1"/>
              </a:solidFill>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solidFill>
                  <a:schemeClr val="bg1"/>
                </a:solidFill>
                <a:effectLst/>
                <a:latin typeface="Cambria" panose="02040503050406030204" pitchFamily="18" charset="0"/>
                <a:ea typeface="Times New Roman" panose="02020603050405020304" pitchFamily="18" charset="0"/>
              </a:rPr>
              <a:t>Unit 5: Vector space and subspace</a:t>
            </a:r>
            <a:endParaRPr lang="en-US" sz="1800" u="none" strike="noStrike" dirty="0">
              <a:solidFill>
                <a:schemeClr val="bg1"/>
              </a:solidFill>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effectLst/>
                <a:latin typeface="Cambria" panose="02040503050406030204" pitchFamily="18" charset="0"/>
                <a:ea typeface="Times New Roman" panose="02020603050405020304" pitchFamily="18" charset="0"/>
              </a:rPr>
              <a:t>Unit 3: Change of basis, diagonalization, and </a:t>
            </a:r>
            <a:r>
              <a:rPr lang="en-US" sz="1800" u="none" strike="noStrike" dirty="0" err="1">
                <a:effectLst/>
                <a:latin typeface="Cambria" panose="02040503050406030204" pitchFamily="18" charset="0"/>
                <a:ea typeface="Times New Roman" panose="02020603050405020304" pitchFamily="18" charset="0"/>
              </a:rPr>
              <a:t>eigentheory</a:t>
            </a:r>
            <a:endParaRPr lang="en-US" sz="1800" u="none" strike="noStrike" dirty="0">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solidFill>
                  <a:schemeClr val="bg1"/>
                </a:solidFill>
                <a:effectLst/>
                <a:latin typeface="Cambria" panose="02040503050406030204" pitchFamily="18" charset="0"/>
                <a:ea typeface="Times New Roman" panose="02020603050405020304" pitchFamily="18" charset="0"/>
              </a:rPr>
              <a:t>Unit 7: Projection, orthogonalization, and least squares</a:t>
            </a:r>
            <a:endParaRPr lang="en-US" sz="1800" u="none" strike="noStrike" dirty="0">
              <a:solidFill>
                <a:schemeClr val="bg1"/>
              </a:solidFill>
              <a:effectLst/>
              <a:latin typeface="Cambria" panose="02040503050406030204" pitchFamily="18" charset="0"/>
              <a:ea typeface="Arial" panose="020B0604020202020204" pitchFamily="34" charset="0"/>
            </a:endParaRPr>
          </a:p>
        </p:txBody>
      </p:sp>
      <p:sp>
        <p:nvSpPr>
          <p:cNvPr id="31" name="TextBox 30">
            <a:extLst>
              <a:ext uri="{FF2B5EF4-FFF2-40B4-BE49-F238E27FC236}">
                <a16:creationId xmlns:a16="http://schemas.microsoft.com/office/drawing/2014/main" id="{73B6ACAD-6B9D-5247-B06B-ADC60CEE54CE}"/>
              </a:ext>
            </a:extLst>
          </p:cNvPr>
          <p:cNvSpPr txBox="1"/>
          <p:nvPr/>
        </p:nvSpPr>
        <p:spPr>
          <a:xfrm>
            <a:off x="927561" y="3371381"/>
            <a:ext cx="10951028" cy="2031325"/>
          </a:xfrm>
          <a:prstGeom prst="rect">
            <a:avLst/>
          </a:prstGeom>
          <a:noFill/>
        </p:spPr>
        <p:txBody>
          <a:bodyPr wrap="square">
            <a:spAutoFit/>
          </a:bodyPr>
          <a:lstStyle/>
          <a:p>
            <a:pPr marR="0" lvl="0">
              <a:spcBef>
                <a:spcPts val="0"/>
              </a:spcBef>
              <a:spcAft>
                <a:spcPts val="0"/>
              </a:spcAft>
            </a:pPr>
            <a:r>
              <a:rPr lang="en-US" sz="1800" u="none" strike="noStrike" dirty="0">
                <a:effectLst/>
                <a:latin typeface="Cambria" panose="02040503050406030204" pitchFamily="18" charset="0"/>
                <a:ea typeface="Times New Roman" panose="02020603050405020304" pitchFamily="18" charset="0"/>
              </a:rPr>
              <a:t>Unit 1: Linear independence and span (previously Unit 1);</a:t>
            </a:r>
            <a:endParaRPr lang="en-US" sz="1800" u="none" strike="noStrike" dirty="0">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effectLst/>
                <a:latin typeface="Cambria" panose="02040503050406030204" pitchFamily="18" charset="0"/>
                <a:ea typeface="Times New Roman" panose="02020603050405020304" pitchFamily="18" charset="0"/>
              </a:rPr>
              <a:t>Unit 2: Solutions to systems of equations;</a:t>
            </a:r>
            <a:endParaRPr lang="en-US" sz="1800" u="none" strike="noStrike" dirty="0">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effectLst/>
                <a:latin typeface="Cambria" panose="02040503050406030204" pitchFamily="18" charset="0"/>
                <a:ea typeface="Times New Roman" panose="02020603050405020304" pitchFamily="18" charset="0"/>
              </a:rPr>
              <a:t>Unit 3: Matrices as linear transformations (previously Unit 2);</a:t>
            </a:r>
            <a:endParaRPr lang="en-US" sz="1800" u="none" strike="noStrike" dirty="0">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effectLst/>
                <a:latin typeface="Cambria" panose="02040503050406030204" pitchFamily="18" charset="0"/>
                <a:ea typeface="Times New Roman" panose="02020603050405020304" pitchFamily="18" charset="0"/>
              </a:rPr>
              <a:t>Unit 4: The roles determinants in understanding linear transformations;</a:t>
            </a:r>
            <a:endParaRPr lang="en-US" sz="1800" u="none" strike="noStrike" dirty="0">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effectLst/>
                <a:latin typeface="Cambria" panose="02040503050406030204" pitchFamily="18" charset="0"/>
                <a:ea typeface="Times New Roman" panose="02020603050405020304" pitchFamily="18" charset="0"/>
              </a:rPr>
              <a:t>Unit 5: Subspaces</a:t>
            </a:r>
            <a:endParaRPr lang="en-US" sz="1800" u="none" strike="noStrike" dirty="0">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effectLst/>
                <a:latin typeface="Cambria" panose="02040503050406030204" pitchFamily="18" charset="0"/>
                <a:ea typeface="Times New Roman" panose="02020603050405020304" pitchFamily="18" charset="0"/>
              </a:rPr>
              <a:t>Unit 6: Change of basis, diagonalization, and </a:t>
            </a:r>
            <a:r>
              <a:rPr lang="en-US" sz="1800" u="none" strike="noStrike" dirty="0" err="1">
                <a:effectLst/>
                <a:latin typeface="Cambria" panose="02040503050406030204" pitchFamily="18" charset="0"/>
                <a:ea typeface="Times New Roman" panose="02020603050405020304" pitchFamily="18" charset="0"/>
              </a:rPr>
              <a:t>eigentheory</a:t>
            </a:r>
            <a:r>
              <a:rPr lang="en-US" sz="1800" u="none" strike="noStrike" dirty="0">
                <a:effectLst/>
                <a:latin typeface="Cambria" panose="02040503050406030204" pitchFamily="18" charset="0"/>
                <a:ea typeface="Times New Roman" panose="02020603050405020304" pitchFamily="18" charset="0"/>
              </a:rPr>
              <a:t> (previously Unit 3); and</a:t>
            </a:r>
            <a:endParaRPr lang="en-US" sz="1800" u="none" strike="noStrike" dirty="0">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effectLst/>
                <a:latin typeface="Cambria" panose="02040503050406030204" pitchFamily="18" charset="0"/>
                <a:ea typeface="Times New Roman" panose="02020603050405020304" pitchFamily="18" charset="0"/>
              </a:rPr>
              <a:t>Unit 7: Projection, orthogonalization, and least squares</a:t>
            </a:r>
            <a:endParaRPr lang="en-US" sz="1800" u="none" strike="noStrike" dirty="0">
              <a:effectLst/>
              <a:latin typeface="Cambria" panose="02040503050406030204" pitchFamily="18" charset="0"/>
              <a:ea typeface="Arial" panose="020B0604020202020204" pitchFamily="34" charset="0"/>
            </a:endParaRPr>
          </a:p>
        </p:txBody>
      </p:sp>
      <p:sp>
        <p:nvSpPr>
          <p:cNvPr id="33" name="TextBox 32">
            <a:extLst>
              <a:ext uri="{FF2B5EF4-FFF2-40B4-BE49-F238E27FC236}">
                <a16:creationId xmlns:a16="http://schemas.microsoft.com/office/drawing/2014/main" id="{9FCAE6CF-8726-834B-A957-C1CBA372C6D3}"/>
              </a:ext>
            </a:extLst>
          </p:cNvPr>
          <p:cNvSpPr txBox="1"/>
          <p:nvPr/>
        </p:nvSpPr>
        <p:spPr>
          <a:xfrm>
            <a:off x="927561" y="3371381"/>
            <a:ext cx="10951028" cy="2031325"/>
          </a:xfrm>
          <a:prstGeom prst="rect">
            <a:avLst/>
          </a:prstGeom>
          <a:noFill/>
        </p:spPr>
        <p:txBody>
          <a:bodyPr wrap="square">
            <a:spAutoFit/>
          </a:bodyPr>
          <a:lstStyle/>
          <a:p>
            <a:pPr marR="0" lvl="0">
              <a:spcBef>
                <a:spcPts val="0"/>
              </a:spcBef>
              <a:spcAft>
                <a:spcPts val="0"/>
              </a:spcAft>
            </a:pPr>
            <a:r>
              <a:rPr lang="en-US" sz="1800" u="none" strike="noStrike" dirty="0">
                <a:solidFill>
                  <a:schemeClr val="bg1">
                    <a:lumMod val="50000"/>
                  </a:schemeClr>
                </a:solidFill>
                <a:effectLst/>
                <a:latin typeface="Cambria" panose="02040503050406030204" pitchFamily="18" charset="0"/>
                <a:ea typeface="Times New Roman" panose="02020603050405020304" pitchFamily="18" charset="0"/>
              </a:rPr>
              <a:t>Unit 1: Linear independence and span (previously Unit 1);</a:t>
            </a:r>
            <a:endParaRPr lang="en-US" sz="1800" u="none" strike="noStrike" dirty="0">
              <a:solidFill>
                <a:schemeClr val="bg1">
                  <a:lumMod val="50000"/>
                </a:schemeClr>
              </a:solidFill>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solidFill>
                  <a:srgbClr val="0070C0"/>
                </a:solidFill>
                <a:effectLst/>
                <a:latin typeface="Cambria" panose="02040503050406030204" pitchFamily="18" charset="0"/>
                <a:ea typeface="Times New Roman" panose="02020603050405020304" pitchFamily="18" charset="0"/>
              </a:rPr>
              <a:t>Unit 2: Solutions to systems of equations;</a:t>
            </a:r>
            <a:endParaRPr lang="en-US" sz="1800" u="none" strike="noStrike" dirty="0">
              <a:solidFill>
                <a:srgbClr val="0070C0"/>
              </a:solidFill>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solidFill>
                  <a:schemeClr val="bg1">
                    <a:lumMod val="50000"/>
                  </a:schemeClr>
                </a:solidFill>
                <a:effectLst/>
                <a:latin typeface="Cambria" panose="02040503050406030204" pitchFamily="18" charset="0"/>
                <a:ea typeface="Times New Roman" panose="02020603050405020304" pitchFamily="18" charset="0"/>
              </a:rPr>
              <a:t>Unit 3: Matrices as linear transformations (previously Unit 2);</a:t>
            </a:r>
            <a:endParaRPr lang="en-US" sz="1800" u="none" strike="noStrike" dirty="0">
              <a:solidFill>
                <a:schemeClr val="bg1">
                  <a:lumMod val="50000"/>
                </a:schemeClr>
              </a:solidFill>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solidFill>
                  <a:srgbClr val="0070C0"/>
                </a:solidFill>
                <a:effectLst/>
                <a:latin typeface="Cambria" panose="02040503050406030204" pitchFamily="18" charset="0"/>
                <a:ea typeface="Times New Roman" panose="02020603050405020304" pitchFamily="18" charset="0"/>
              </a:rPr>
              <a:t>Unit 4: The roles determinants in understanding linear transformations;</a:t>
            </a:r>
            <a:endParaRPr lang="en-US" sz="1800" u="none" strike="noStrike" dirty="0">
              <a:solidFill>
                <a:srgbClr val="0070C0"/>
              </a:solidFill>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solidFill>
                  <a:srgbClr val="0070C0"/>
                </a:solidFill>
                <a:effectLst/>
                <a:latin typeface="Cambria" panose="02040503050406030204" pitchFamily="18" charset="0"/>
                <a:ea typeface="Times New Roman" panose="02020603050405020304" pitchFamily="18" charset="0"/>
              </a:rPr>
              <a:t>Unit 5: Subspaces</a:t>
            </a:r>
            <a:endParaRPr lang="en-US" sz="1800" u="none" strike="noStrike" dirty="0">
              <a:solidFill>
                <a:srgbClr val="0070C0"/>
              </a:solidFill>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solidFill>
                  <a:schemeClr val="bg1">
                    <a:lumMod val="50000"/>
                  </a:schemeClr>
                </a:solidFill>
                <a:effectLst/>
                <a:latin typeface="Cambria" panose="02040503050406030204" pitchFamily="18" charset="0"/>
                <a:ea typeface="Times New Roman" panose="02020603050405020304" pitchFamily="18" charset="0"/>
              </a:rPr>
              <a:t>Unit 6: Change of basis, diagonalization, and </a:t>
            </a:r>
            <a:r>
              <a:rPr lang="en-US" sz="1800" u="none" strike="noStrike" dirty="0" err="1">
                <a:solidFill>
                  <a:schemeClr val="bg1">
                    <a:lumMod val="50000"/>
                  </a:schemeClr>
                </a:solidFill>
                <a:effectLst/>
                <a:latin typeface="Cambria" panose="02040503050406030204" pitchFamily="18" charset="0"/>
                <a:ea typeface="Times New Roman" panose="02020603050405020304" pitchFamily="18" charset="0"/>
              </a:rPr>
              <a:t>eigentheory</a:t>
            </a:r>
            <a:r>
              <a:rPr lang="en-US" sz="1800" u="none" strike="noStrike" dirty="0">
                <a:solidFill>
                  <a:schemeClr val="bg1">
                    <a:lumMod val="50000"/>
                  </a:schemeClr>
                </a:solidFill>
                <a:effectLst/>
                <a:latin typeface="Cambria" panose="02040503050406030204" pitchFamily="18" charset="0"/>
                <a:ea typeface="Times New Roman" panose="02020603050405020304" pitchFamily="18" charset="0"/>
              </a:rPr>
              <a:t> (previously Unit 3); and</a:t>
            </a:r>
            <a:endParaRPr lang="en-US" sz="1800" u="none" strike="noStrike" dirty="0">
              <a:solidFill>
                <a:schemeClr val="bg1">
                  <a:lumMod val="50000"/>
                </a:schemeClr>
              </a:solidFill>
              <a:effectLst/>
              <a:latin typeface="Cambria" panose="02040503050406030204" pitchFamily="18" charset="0"/>
              <a:ea typeface="Arial" panose="020B0604020202020204" pitchFamily="34" charset="0"/>
            </a:endParaRPr>
          </a:p>
          <a:p>
            <a:pPr marR="0" lvl="0">
              <a:spcBef>
                <a:spcPts val="0"/>
              </a:spcBef>
              <a:spcAft>
                <a:spcPts val="0"/>
              </a:spcAft>
            </a:pPr>
            <a:r>
              <a:rPr lang="en-US" sz="1800" u="none" strike="noStrike" dirty="0">
                <a:solidFill>
                  <a:srgbClr val="0070C0"/>
                </a:solidFill>
                <a:effectLst/>
                <a:latin typeface="Cambria" panose="02040503050406030204" pitchFamily="18" charset="0"/>
                <a:ea typeface="Times New Roman" panose="02020603050405020304" pitchFamily="18" charset="0"/>
              </a:rPr>
              <a:t>Unit 7: Projection, orthogonalization, and least squares</a:t>
            </a:r>
            <a:endParaRPr lang="en-US" sz="1800" u="none" strike="noStrike" dirty="0">
              <a:solidFill>
                <a:srgbClr val="0070C0"/>
              </a:solidFill>
              <a:effectLst/>
              <a:latin typeface="Cambria" panose="02040503050406030204" pitchFamily="18" charset="0"/>
              <a:ea typeface="Arial" panose="020B0604020202020204" pitchFamily="34" charset="0"/>
            </a:endParaRPr>
          </a:p>
        </p:txBody>
      </p:sp>
      <p:grpSp>
        <p:nvGrpSpPr>
          <p:cNvPr id="40" name="Group 39">
            <a:extLst>
              <a:ext uri="{FF2B5EF4-FFF2-40B4-BE49-F238E27FC236}">
                <a16:creationId xmlns:a16="http://schemas.microsoft.com/office/drawing/2014/main" id="{30DF295A-4E1D-984F-B793-2DE7EC558A31}"/>
              </a:ext>
            </a:extLst>
          </p:cNvPr>
          <p:cNvGrpSpPr/>
          <p:nvPr/>
        </p:nvGrpSpPr>
        <p:grpSpPr>
          <a:xfrm>
            <a:off x="44369" y="3619221"/>
            <a:ext cx="12112720" cy="1637868"/>
            <a:chOff x="44369" y="3619221"/>
            <a:chExt cx="12112720" cy="1637868"/>
          </a:xfrm>
        </p:grpSpPr>
        <p:pic>
          <p:nvPicPr>
            <p:cNvPr id="41" name="Picture 40" descr="Screen Shot 2013-04-04 at 12.59.07 PM.png">
              <a:extLst>
                <a:ext uri="{FF2B5EF4-FFF2-40B4-BE49-F238E27FC236}">
                  <a16:creationId xmlns:a16="http://schemas.microsoft.com/office/drawing/2014/main" id="{ABA8EE8F-2567-7048-84C2-04C131CC8DD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33093" y="3619221"/>
              <a:ext cx="991656" cy="1005840"/>
            </a:xfrm>
            <a:prstGeom prst="rect">
              <a:avLst/>
            </a:prstGeom>
            <a:ln>
              <a:solidFill>
                <a:schemeClr val="tx1"/>
              </a:solidFill>
            </a:ln>
          </p:spPr>
        </p:pic>
        <p:sp>
          <p:nvSpPr>
            <p:cNvPr id="42" name="TextBox 41">
              <a:extLst>
                <a:ext uri="{FF2B5EF4-FFF2-40B4-BE49-F238E27FC236}">
                  <a16:creationId xmlns:a16="http://schemas.microsoft.com/office/drawing/2014/main" id="{1DAB3E31-8287-7247-AE6C-B0F8F67EEB64}"/>
                </a:ext>
              </a:extLst>
            </p:cNvPr>
            <p:cNvSpPr txBox="1"/>
            <p:nvPr/>
          </p:nvSpPr>
          <p:spPr>
            <a:xfrm>
              <a:off x="2744618" y="4672314"/>
              <a:ext cx="2168606" cy="584775"/>
            </a:xfrm>
            <a:prstGeom prst="rect">
              <a:avLst/>
            </a:prstGeom>
            <a:noFill/>
          </p:spPr>
          <p:txBody>
            <a:bodyPr wrap="none" rtlCol="0">
              <a:spAutoFit/>
            </a:bodyPr>
            <a:lstStyle/>
            <a:p>
              <a:pPr algn="ctr"/>
              <a:r>
                <a:rPr lang="en-US" sz="1600" dirty="0"/>
                <a:t>Michelle Zandieh</a:t>
              </a:r>
            </a:p>
            <a:p>
              <a:pPr algn="ctr"/>
              <a:r>
                <a:rPr lang="en-US" sz="1600" dirty="0"/>
                <a:t>Arizona State University</a:t>
              </a:r>
            </a:p>
          </p:txBody>
        </p:sp>
        <p:pic>
          <p:nvPicPr>
            <p:cNvPr id="43" name="Picture 42" descr="Users:mwawro:Downloads:293420_2314555416087_1638632828_n.jpg">
              <a:extLst>
                <a:ext uri="{FF2B5EF4-FFF2-40B4-BE49-F238E27FC236}">
                  <a16:creationId xmlns:a16="http://schemas.microsoft.com/office/drawing/2014/main" id="{AF03658A-F6CC-6D4D-8D74-92A2513AB8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7986305" y="3619221"/>
              <a:ext cx="991240" cy="1005840"/>
            </a:xfrm>
            <a:prstGeom prst="rect">
              <a:avLst/>
            </a:prstGeom>
            <a:noFill/>
            <a:ln>
              <a:solidFill>
                <a:schemeClr val="tx1"/>
              </a:solidFill>
            </a:ln>
            <a:extLst>
              <a:ext uri="{53640926-AAD7-44d8-BBD7-CCE9431645EC}">
                <a14:shadowObscured xmlns:a14="http://schemas.microsoft.com/office/drawing/2010/main" xmlns=""/>
              </a:ext>
              <a:ext uri="{FAA26D3D-D897-4be2-8F04-BA451C77F1D7}">
                <ma14:placeholderFlag xmlns:ma14="http://schemas.microsoft.com/office/mac/drawingml/2011/main" xmlns=""/>
              </a:ext>
            </a:extLst>
          </p:spPr>
        </p:pic>
        <p:sp>
          <p:nvSpPr>
            <p:cNvPr id="44" name="TextBox 43">
              <a:extLst>
                <a:ext uri="{FF2B5EF4-FFF2-40B4-BE49-F238E27FC236}">
                  <a16:creationId xmlns:a16="http://schemas.microsoft.com/office/drawing/2014/main" id="{088D420F-54B1-7D4B-B89A-2277ED651239}"/>
                </a:ext>
              </a:extLst>
            </p:cNvPr>
            <p:cNvSpPr txBox="1"/>
            <p:nvPr/>
          </p:nvSpPr>
          <p:spPr>
            <a:xfrm>
              <a:off x="7326064" y="4672314"/>
              <a:ext cx="2311722" cy="584775"/>
            </a:xfrm>
            <a:prstGeom prst="rect">
              <a:avLst/>
            </a:prstGeom>
            <a:noFill/>
          </p:spPr>
          <p:txBody>
            <a:bodyPr wrap="none" rtlCol="0">
              <a:spAutoFit/>
            </a:bodyPr>
            <a:lstStyle/>
            <a:p>
              <a:pPr algn="ctr"/>
              <a:r>
                <a:rPr lang="en-US" sz="1600" dirty="0"/>
                <a:t>Christine Andrews-Larson</a:t>
              </a:r>
            </a:p>
            <a:p>
              <a:pPr algn="ctr"/>
              <a:r>
                <a:rPr lang="en-US" sz="1600" dirty="0"/>
                <a:t>Florida State University</a:t>
              </a:r>
            </a:p>
          </p:txBody>
        </p:sp>
        <p:pic>
          <p:nvPicPr>
            <p:cNvPr id="45" name="Picture 44" descr="Users:mwawro:Desktop:Screen Shot 2012-12-12 at 1.12.00 PM.png">
              <a:extLst>
                <a:ext uri="{FF2B5EF4-FFF2-40B4-BE49-F238E27FC236}">
                  <a16:creationId xmlns:a16="http://schemas.microsoft.com/office/drawing/2014/main" id="{0EE0BD71-3F91-DF44-AEBB-B7B9546E92E5}"/>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31267" y="3619221"/>
              <a:ext cx="991853" cy="1005840"/>
            </a:xfrm>
            <a:prstGeom prst="rect">
              <a:avLst/>
            </a:prstGeom>
            <a:noFill/>
            <a:ln>
              <a:solidFill>
                <a:schemeClr val="tx1"/>
              </a:solidFill>
            </a:ln>
            <a:extLst>
              <a:ext uri="{FAA26D3D-D897-4be2-8F04-BA451C77F1D7}">
                <ma14:placeholderFlag xmlns:ma14="http://schemas.microsoft.com/office/mac/drawingml/2011/main" xmlns=""/>
              </a:ext>
            </a:extLst>
          </p:spPr>
        </p:pic>
        <p:sp>
          <p:nvSpPr>
            <p:cNvPr id="46" name="TextBox 45">
              <a:extLst>
                <a:ext uri="{FF2B5EF4-FFF2-40B4-BE49-F238E27FC236}">
                  <a16:creationId xmlns:a16="http://schemas.microsoft.com/office/drawing/2014/main" id="{C641687C-62C8-AF48-9B33-93173F914EC4}"/>
                </a:ext>
              </a:extLst>
            </p:cNvPr>
            <p:cNvSpPr txBox="1"/>
            <p:nvPr/>
          </p:nvSpPr>
          <p:spPr>
            <a:xfrm>
              <a:off x="44369" y="4672314"/>
              <a:ext cx="2365648" cy="584775"/>
            </a:xfrm>
            <a:prstGeom prst="rect">
              <a:avLst/>
            </a:prstGeom>
            <a:noFill/>
          </p:spPr>
          <p:txBody>
            <a:bodyPr wrap="none" rtlCol="0">
              <a:spAutoFit/>
            </a:bodyPr>
            <a:lstStyle/>
            <a:p>
              <a:pPr algn="ctr"/>
              <a:r>
                <a:rPr lang="en-US" sz="1600" dirty="0"/>
                <a:t>Chris Rasmussen</a:t>
              </a:r>
            </a:p>
            <a:p>
              <a:pPr algn="ctr"/>
              <a:r>
                <a:rPr lang="en-US" sz="1600" dirty="0"/>
                <a:t>San Diego State University</a:t>
              </a:r>
            </a:p>
          </p:txBody>
        </p:sp>
        <p:pic>
          <p:nvPicPr>
            <p:cNvPr id="47" name="Content Placeholder 4">
              <a:extLst>
                <a:ext uri="{FF2B5EF4-FFF2-40B4-BE49-F238E27FC236}">
                  <a16:creationId xmlns:a16="http://schemas.microsoft.com/office/drawing/2014/main" id="{0FF7D1E8-2C65-5A4A-A297-9139B6147DDE}"/>
                </a:ext>
              </a:extLst>
            </p:cNvPr>
            <p:cNvPicPr>
              <a:picLocks noChangeAspect="1"/>
            </p:cNvPicPr>
            <p:nvPr/>
          </p:nvPicPr>
          <p:blipFill rotWithShape="1">
            <a:blip r:embed="rId6"/>
            <a:srcRect l="6719" t="6974" r="14158" b="31866"/>
            <a:stretch/>
          </p:blipFill>
          <p:spPr>
            <a:xfrm>
              <a:off x="10570796" y="3619221"/>
              <a:ext cx="1005840" cy="1005840"/>
            </a:xfrm>
            <a:prstGeom prst="rect">
              <a:avLst/>
            </a:prstGeom>
            <a:ln>
              <a:solidFill>
                <a:schemeClr val="tx1"/>
              </a:solidFill>
            </a:ln>
          </p:spPr>
        </p:pic>
        <p:sp>
          <p:nvSpPr>
            <p:cNvPr id="48" name="TextBox 47">
              <a:extLst>
                <a:ext uri="{FF2B5EF4-FFF2-40B4-BE49-F238E27FC236}">
                  <a16:creationId xmlns:a16="http://schemas.microsoft.com/office/drawing/2014/main" id="{57FF6F92-B393-8D44-9682-F02387399642}"/>
                </a:ext>
              </a:extLst>
            </p:cNvPr>
            <p:cNvSpPr txBox="1"/>
            <p:nvPr/>
          </p:nvSpPr>
          <p:spPr>
            <a:xfrm>
              <a:off x="9990342" y="4672314"/>
              <a:ext cx="2166747" cy="584775"/>
            </a:xfrm>
            <a:prstGeom prst="rect">
              <a:avLst/>
            </a:prstGeom>
            <a:noFill/>
          </p:spPr>
          <p:txBody>
            <a:bodyPr wrap="none" rtlCol="0">
              <a:spAutoFit/>
            </a:bodyPr>
            <a:lstStyle/>
            <a:p>
              <a:pPr algn="ctr"/>
              <a:r>
                <a:rPr lang="en-US" sz="1600" dirty="0"/>
                <a:t>David Plaxco</a:t>
              </a:r>
            </a:p>
            <a:p>
              <a:pPr algn="ctr"/>
              <a:r>
                <a:rPr lang="en-US" sz="1600" dirty="0"/>
                <a:t>Clayton State University</a:t>
              </a:r>
            </a:p>
          </p:txBody>
        </p:sp>
        <p:pic>
          <p:nvPicPr>
            <p:cNvPr id="49" name="Google Shape;123;p3">
              <a:extLst>
                <a:ext uri="{FF2B5EF4-FFF2-40B4-BE49-F238E27FC236}">
                  <a16:creationId xmlns:a16="http://schemas.microsoft.com/office/drawing/2014/main" id="{E8481EF8-C56F-AD4F-B837-F63B0559D7F0}"/>
                </a:ext>
              </a:extLst>
            </p:cNvPr>
            <p:cNvPicPr preferRelativeResize="0">
              <a:picLocks noChangeAspect="1"/>
            </p:cNvPicPr>
            <p:nvPr/>
          </p:nvPicPr>
          <p:blipFill rotWithShape="1">
            <a:blip r:embed="rId7">
              <a:alphaModFix/>
            </a:blip>
            <a:srcRect l="10063" t="3156" r="76" b="23645"/>
            <a:stretch/>
          </p:blipFill>
          <p:spPr>
            <a:xfrm>
              <a:off x="5607203" y="3619221"/>
              <a:ext cx="1004877" cy="1005840"/>
            </a:xfrm>
            <a:prstGeom prst="rect">
              <a:avLst/>
            </a:prstGeom>
            <a:noFill/>
            <a:ln>
              <a:solidFill>
                <a:schemeClr val="tx1"/>
              </a:solidFill>
            </a:ln>
          </p:spPr>
        </p:pic>
        <p:sp>
          <p:nvSpPr>
            <p:cNvPr id="50" name="Google Shape;124;p3">
              <a:extLst>
                <a:ext uri="{FF2B5EF4-FFF2-40B4-BE49-F238E27FC236}">
                  <a16:creationId xmlns:a16="http://schemas.microsoft.com/office/drawing/2014/main" id="{16F44BC3-2844-C744-B930-6C3D5B3CC21C}"/>
                </a:ext>
              </a:extLst>
            </p:cNvPr>
            <p:cNvSpPr txBox="1"/>
            <p:nvPr/>
          </p:nvSpPr>
          <p:spPr>
            <a:xfrm>
              <a:off x="5189123" y="4672354"/>
              <a:ext cx="1841036"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dirty="0">
                  <a:solidFill>
                    <a:schemeClr val="dk1"/>
                  </a:solidFill>
                  <a:ea typeface="Palatino Linotype"/>
                  <a:cs typeface="Palatino Linotype"/>
                  <a:sym typeface="Palatino Linotype"/>
                </a:rPr>
                <a:t>Megan Wawro</a:t>
              </a:r>
              <a:endParaRPr sz="1600" b="0" i="0" u="none" strike="noStrike" cap="none" dirty="0">
                <a:solidFill>
                  <a:srgbClr val="000000"/>
                </a:solidFil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dirty="0">
                  <a:solidFill>
                    <a:schemeClr val="dk1"/>
                  </a:solidFill>
                  <a:ea typeface="Palatino Linotype"/>
                  <a:cs typeface="Palatino Linotype"/>
                  <a:sym typeface="Palatino Linotype"/>
                </a:rPr>
                <a:t>Virginia Tech</a:t>
              </a:r>
              <a:endParaRPr sz="1600" b="0" i="0" u="none" strike="noStrike" cap="none" dirty="0">
                <a:solidFill>
                  <a:srgbClr val="000000"/>
                </a:solidFill>
                <a:ea typeface="Arial"/>
                <a:cs typeface="Arial"/>
                <a:sym typeface="Arial"/>
              </a:endParaRPr>
            </a:p>
          </p:txBody>
        </p:sp>
      </p:grpSp>
      <p:sp>
        <p:nvSpPr>
          <p:cNvPr id="2" name="Title 1">
            <a:extLst>
              <a:ext uri="{FF2B5EF4-FFF2-40B4-BE49-F238E27FC236}">
                <a16:creationId xmlns:a16="http://schemas.microsoft.com/office/drawing/2014/main" id="{855FD243-CB93-824E-A7AF-582ECBD2A457}"/>
              </a:ext>
            </a:extLst>
          </p:cNvPr>
          <p:cNvSpPr>
            <a:spLocks noGrp="1"/>
          </p:cNvSpPr>
          <p:nvPr>
            <p:ph type="title"/>
          </p:nvPr>
        </p:nvSpPr>
        <p:spPr/>
        <p:txBody>
          <a:bodyPr>
            <a:normAutofit/>
          </a:bodyPr>
          <a:lstStyle/>
          <a:p>
            <a:r>
              <a:rPr lang="en-US" sz="4000" dirty="0">
                <a:latin typeface="Cambria" panose="02040503050406030204" pitchFamily="18" charset="0"/>
                <a:cs typeface="Arial" panose="020B0604020202020204" pitchFamily="34" charset="0"/>
              </a:rPr>
              <a:t>IOLA: What is it? </a:t>
            </a:r>
          </a:p>
        </p:txBody>
      </p:sp>
      <p:sp>
        <p:nvSpPr>
          <p:cNvPr id="3" name="Content Placeholder 2">
            <a:extLst>
              <a:ext uri="{FF2B5EF4-FFF2-40B4-BE49-F238E27FC236}">
                <a16:creationId xmlns:a16="http://schemas.microsoft.com/office/drawing/2014/main" id="{4F7EE3E9-2601-5A42-ACCA-B3DCF9D0892B}"/>
              </a:ext>
            </a:extLst>
          </p:cNvPr>
          <p:cNvSpPr>
            <a:spLocks noGrp="1"/>
          </p:cNvSpPr>
          <p:nvPr>
            <p:ph idx="1"/>
          </p:nvPr>
        </p:nvSpPr>
        <p:spPr>
          <a:xfrm>
            <a:off x="838200" y="1840463"/>
            <a:ext cx="10515600" cy="1525353"/>
          </a:xfrm>
        </p:spPr>
        <p:txBody>
          <a:bodyPr>
            <a:normAutofit/>
          </a:bodyPr>
          <a:lstStyle/>
          <a:p>
            <a:pPr marL="0" indent="0">
              <a:lnSpc>
                <a:spcPct val="110000"/>
              </a:lnSpc>
              <a:buNone/>
            </a:pPr>
            <a:r>
              <a:rPr lang="en-US" sz="2000" dirty="0">
                <a:cs typeface="Gill Sans Light" panose="020B0302020104020203" pitchFamily="34" charset="-79"/>
              </a:rPr>
              <a:t>The Inquiry-Oriented Linear Algebra (IOLA) project develops research-based student materials composed of challenging and coherent task sequences that facilitate an inquiry-oriented approach to the teaching and learning of linear algebra.  The project also develops instructional support materials to help instructors implement the IOLA tasks in their classrooms. </a:t>
            </a:r>
          </a:p>
        </p:txBody>
      </p:sp>
      <p:pic>
        <p:nvPicPr>
          <p:cNvPr id="6" name="Picture 5" descr="Screen shot 2010-12-30 at 11.48.58 AM.png">
            <a:extLst>
              <a:ext uri="{FF2B5EF4-FFF2-40B4-BE49-F238E27FC236}">
                <a16:creationId xmlns:a16="http://schemas.microsoft.com/office/drawing/2014/main" id="{D59C2329-E018-F840-80C2-1171152B6E81}"/>
              </a:ext>
            </a:extLst>
          </p:cNvPr>
          <p:cNvPicPr>
            <a:picLocks noChangeAspect="1"/>
          </p:cNvPicPr>
          <p:nvPr/>
        </p:nvPicPr>
        <p:blipFill>
          <a:blip r:embed="rId8"/>
          <a:stretch>
            <a:fillRect/>
          </a:stretch>
        </p:blipFill>
        <p:spPr>
          <a:xfrm>
            <a:off x="129195" y="5550305"/>
            <a:ext cx="1289132" cy="1270179"/>
          </a:xfrm>
          <a:prstGeom prst="rect">
            <a:avLst/>
          </a:prstGeom>
        </p:spPr>
      </p:pic>
      <p:sp>
        <p:nvSpPr>
          <p:cNvPr id="18" name="TextBox 17">
            <a:extLst>
              <a:ext uri="{FF2B5EF4-FFF2-40B4-BE49-F238E27FC236}">
                <a16:creationId xmlns:a16="http://schemas.microsoft.com/office/drawing/2014/main" id="{731673A8-8387-BA49-9475-EA67196D5FA7}"/>
              </a:ext>
            </a:extLst>
          </p:cNvPr>
          <p:cNvSpPr txBox="1"/>
          <p:nvPr/>
        </p:nvSpPr>
        <p:spPr>
          <a:xfrm>
            <a:off x="9136337" y="6375730"/>
            <a:ext cx="2326663" cy="276999"/>
          </a:xfrm>
          <a:prstGeom prst="rect">
            <a:avLst/>
          </a:prstGeom>
          <a:noFill/>
        </p:spPr>
        <p:txBody>
          <a:bodyPr wrap="none" rtlCol="0">
            <a:spAutoFit/>
          </a:bodyPr>
          <a:lstStyle/>
          <a:p>
            <a:pPr defTabSz="914377"/>
            <a:r>
              <a:rPr lang="en-US" sz="1200" b="1" spc="111" dirty="0">
                <a:solidFill>
                  <a:srgbClr val="2D6CA4"/>
                </a:solidFill>
                <a:latin typeface="Gill Sans"/>
                <a:cs typeface="Gill Sans"/>
              </a:rPr>
              <a:t>http://</a:t>
            </a:r>
            <a:r>
              <a:rPr lang="en-US" sz="1200" b="1" spc="111" dirty="0" err="1">
                <a:solidFill>
                  <a:srgbClr val="2D6CA4"/>
                </a:solidFill>
                <a:latin typeface="Gill Sans"/>
                <a:cs typeface="Gill Sans"/>
              </a:rPr>
              <a:t>iola.math.vt.edu</a:t>
            </a:r>
            <a:endParaRPr lang="en-US" sz="1200" b="1" spc="111" dirty="0">
              <a:solidFill>
                <a:srgbClr val="2D6CA4"/>
              </a:solidFill>
              <a:latin typeface="Gill Sans"/>
              <a:cs typeface="Gill Sans"/>
            </a:endParaRPr>
          </a:p>
        </p:txBody>
      </p:sp>
      <p:pic>
        <p:nvPicPr>
          <p:cNvPr id="19" name="Picture 18">
            <a:extLst>
              <a:ext uri="{FF2B5EF4-FFF2-40B4-BE49-F238E27FC236}">
                <a16:creationId xmlns:a16="http://schemas.microsoft.com/office/drawing/2014/main" id="{02D0B311-28C0-0941-91C1-24042FFE1AB2}"/>
              </a:ext>
            </a:extLst>
          </p:cNvPr>
          <p:cNvPicPr>
            <a:picLocks noChangeAspect="1"/>
          </p:cNvPicPr>
          <p:nvPr/>
        </p:nvPicPr>
        <p:blipFill>
          <a:blip r:embed="rId9" cstate="print">
            <a:duotone>
              <a:schemeClr val="accent5">
                <a:shade val="45000"/>
                <a:satMod val="135000"/>
              </a:schemeClr>
              <a:prstClr val="white"/>
            </a:duotone>
            <a:extLst>
              <a:ext uri="{BEBA8EAE-BF5A-486C-A8C5-ECC9F3942E4B}">
                <a14:imgProps xmlns:a14="http://schemas.microsoft.com/office/drawing/2010/main">
                  <a14:imgLayer r:embed="rId10">
                    <a14:imgEffect>
                      <a14:colorTemperature colorTemp="8011"/>
                    </a14:imgEffect>
                    <a14:imgEffect>
                      <a14:saturation sat="0"/>
                    </a14:imgEffect>
                  </a14:imgLayer>
                </a14:imgProps>
              </a:ext>
              <a:ext uri="{28A0092B-C50C-407E-A947-70E740481C1C}">
                <a14:useLocalDpi xmlns:a14="http://schemas.microsoft.com/office/drawing/2010/main"/>
              </a:ext>
            </a:extLst>
          </a:blip>
          <a:stretch>
            <a:fillRect/>
          </a:stretch>
        </p:blipFill>
        <p:spPr>
          <a:xfrm>
            <a:off x="11353801" y="5924033"/>
            <a:ext cx="775737" cy="775737"/>
          </a:xfrm>
          <a:prstGeom prst="rect">
            <a:avLst/>
          </a:prstGeom>
        </p:spPr>
      </p:pic>
      <p:sp>
        <p:nvSpPr>
          <p:cNvPr id="5" name="TextBox 4">
            <a:extLst>
              <a:ext uri="{FF2B5EF4-FFF2-40B4-BE49-F238E27FC236}">
                <a16:creationId xmlns:a16="http://schemas.microsoft.com/office/drawing/2014/main" id="{7AB27D56-4EF5-2D4F-9A04-2DBFFA7686AE}"/>
              </a:ext>
            </a:extLst>
          </p:cNvPr>
          <p:cNvSpPr txBox="1"/>
          <p:nvPr/>
        </p:nvSpPr>
        <p:spPr>
          <a:xfrm>
            <a:off x="6310582" y="4034249"/>
            <a:ext cx="4953857" cy="523220"/>
          </a:xfrm>
          <a:prstGeom prst="rect">
            <a:avLst/>
          </a:prstGeom>
          <a:noFill/>
        </p:spPr>
        <p:txBody>
          <a:bodyPr wrap="none" rtlCol="0">
            <a:spAutoFit/>
          </a:bodyPr>
          <a:lstStyle/>
          <a:p>
            <a:r>
              <a:rPr lang="en-US" sz="2800" dirty="0">
                <a:latin typeface="Cambria" panose="02040503050406030204" pitchFamily="18" charset="0"/>
              </a:rPr>
              <a:t>DIOIMLA – Original IOLA Grant</a:t>
            </a:r>
          </a:p>
        </p:txBody>
      </p:sp>
      <p:sp>
        <p:nvSpPr>
          <p:cNvPr id="34" name="TextBox 33">
            <a:extLst>
              <a:ext uri="{FF2B5EF4-FFF2-40B4-BE49-F238E27FC236}">
                <a16:creationId xmlns:a16="http://schemas.microsoft.com/office/drawing/2014/main" id="{44B04051-CA94-4C47-B772-8F403C003242}"/>
              </a:ext>
            </a:extLst>
          </p:cNvPr>
          <p:cNvSpPr txBox="1"/>
          <p:nvPr/>
        </p:nvSpPr>
        <p:spPr>
          <a:xfrm>
            <a:off x="9354809" y="4039814"/>
            <a:ext cx="1236236" cy="523220"/>
          </a:xfrm>
          <a:prstGeom prst="rect">
            <a:avLst/>
          </a:prstGeom>
          <a:noFill/>
        </p:spPr>
        <p:txBody>
          <a:bodyPr wrap="none" rtlCol="0">
            <a:spAutoFit/>
          </a:bodyPr>
          <a:lstStyle/>
          <a:p>
            <a:r>
              <a:rPr lang="en-US" sz="2800" dirty="0">
                <a:latin typeface="Cambria" panose="02040503050406030204" pitchFamily="18" charset="0"/>
              </a:rPr>
              <a:t>IOLA X</a:t>
            </a:r>
          </a:p>
        </p:txBody>
      </p:sp>
      <p:sp>
        <p:nvSpPr>
          <p:cNvPr id="35" name="Right Arrow 34">
            <a:extLst>
              <a:ext uri="{FF2B5EF4-FFF2-40B4-BE49-F238E27FC236}">
                <a16:creationId xmlns:a16="http://schemas.microsoft.com/office/drawing/2014/main" id="{1318FD9E-6C3C-9443-B766-B130F2909864}"/>
              </a:ext>
            </a:extLst>
          </p:cNvPr>
          <p:cNvSpPr/>
          <p:nvPr/>
        </p:nvSpPr>
        <p:spPr>
          <a:xfrm>
            <a:off x="129195" y="4557469"/>
            <a:ext cx="798366" cy="234664"/>
          </a:xfrm>
          <a:prstGeom prst="rightArrow">
            <a:avLst>
              <a:gd name="adj1" fmla="val 46711"/>
              <a:gd name="adj2" fmla="val 104257"/>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36" name="Google Shape;137;p3">
            <a:extLst>
              <a:ext uri="{FF2B5EF4-FFF2-40B4-BE49-F238E27FC236}">
                <a16:creationId xmlns:a16="http://schemas.microsoft.com/office/drawing/2014/main" id="{77494261-C43A-B847-A4B0-767D031C2B88}"/>
              </a:ext>
            </a:extLst>
          </p:cNvPr>
          <p:cNvGrpSpPr/>
          <p:nvPr/>
        </p:nvGrpSpPr>
        <p:grpSpPr>
          <a:xfrm>
            <a:off x="222422" y="-9571"/>
            <a:ext cx="1631092" cy="1492382"/>
            <a:chOff x="222422" y="-9571"/>
            <a:chExt cx="1631092" cy="1492382"/>
          </a:xfrm>
        </p:grpSpPr>
        <p:sp>
          <p:nvSpPr>
            <p:cNvPr id="37" name="Google Shape;138;p3">
              <a:extLst>
                <a:ext uri="{FF2B5EF4-FFF2-40B4-BE49-F238E27FC236}">
                  <a16:creationId xmlns:a16="http://schemas.microsoft.com/office/drawing/2014/main" id="{94CEF73D-107C-C14E-BB01-CA2B980DBDF2}"/>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38" name="Google Shape;139;p3">
              <a:extLst>
                <a:ext uri="{FF2B5EF4-FFF2-40B4-BE49-F238E27FC236}">
                  <a16:creationId xmlns:a16="http://schemas.microsoft.com/office/drawing/2014/main" id="{7FE99844-78D5-2A45-A34A-3093B33E4606}"/>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
        <p:nvSpPr>
          <p:cNvPr id="39" name="Rectangle 38">
            <a:extLst>
              <a:ext uri="{FF2B5EF4-FFF2-40B4-BE49-F238E27FC236}">
                <a16:creationId xmlns:a16="http://schemas.microsoft.com/office/drawing/2014/main" id="{F2018F32-EA8F-8943-974A-5D95DA24CD4D}"/>
              </a:ext>
            </a:extLst>
          </p:cNvPr>
          <p:cNvSpPr/>
          <p:nvPr/>
        </p:nvSpPr>
        <p:spPr>
          <a:xfrm>
            <a:off x="1257072" y="6451152"/>
            <a:ext cx="5659242" cy="307777"/>
          </a:xfrm>
          <a:prstGeom prst="rect">
            <a:avLst/>
          </a:prstGeom>
        </p:spPr>
        <p:txBody>
          <a:bodyPr wrap="none">
            <a:spAutoFit/>
          </a:bodyPr>
          <a:lstStyle/>
          <a:p>
            <a:r>
              <a:rPr lang="en-US" sz="1400" dirty="0">
                <a:cs typeface="Gill Sans Light" panose="020B0302020104020203" pitchFamily="34" charset="-79"/>
              </a:rPr>
              <a:t>NSF DUE #1245673, 1245796, 1246083; DUE- 1915156, 1914841, 1914793</a:t>
            </a:r>
            <a:r>
              <a:rPr lang="en-US" sz="1400" dirty="0">
                <a:effectLst/>
                <a:cs typeface="Gill Sans Light" panose="020B0302020104020203" pitchFamily="34" charset="-79"/>
              </a:rPr>
              <a:t> </a:t>
            </a:r>
            <a:endParaRPr lang="en-US" sz="1400" dirty="0">
              <a:cs typeface="Gill Sans Light" panose="020B0302020104020203" pitchFamily="34" charset="-79"/>
            </a:endParaRPr>
          </a:p>
        </p:txBody>
      </p:sp>
      <p:sp>
        <p:nvSpPr>
          <p:cNvPr id="51" name="Rectangle 50">
            <a:extLst>
              <a:ext uri="{FF2B5EF4-FFF2-40B4-BE49-F238E27FC236}">
                <a16:creationId xmlns:a16="http://schemas.microsoft.com/office/drawing/2014/main" id="{2A8C3332-2124-B848-9EE4-C508300715F0}"/>
              </a:ext>
            </a:extLst>
          </p:cNvPr>
          <p:cNvSpPr/>
          <p:nvPr/>
        </p:nvSpPr>
        <p:spPr>
          <a:xfrm>
            <a:off x="2057400" y="5499505"/>
            <a:ext cx="3708400" cy="90084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36AEBE3-0E20-0F46-8CD9-78FEFFEA46CC}"/>
              </a:ext>
            </a:extLst>
          </p:cNvPr>
          <p:cNvSpPr/>
          <p:nvPr/>
        </p:nvSpPr>
        <p:spPr>
          <a:xfrm>
            <a:off x="3433466" y="5499505"/>
            <a:ext cx="4885033" cy="90084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33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61E-17 3.7037E-6 L -0.07461 0.21667 " pathEditMode="relative" rAng="0" ptsTypes="AA">
                                      <p:cBhvr>
                                        <p:cTn id="6" dur="2000" fill="hold"/>
                                        <p:tgtEl>
                                          <p:spTgt spid="40"/>
                                        </p:tgtEl>
                                        <p:attrNameLst>
                                          <p:attrName>ppt_x</p:attrName>
                                          <p:attrName>ppt_y</p:attrName>
                                        </p:attrNameLst>
                                      </p:cBhvr>
                                      <p:rCtr x="-3711" y="10880"/>
                                    </p:animMotion>
                                  </p:childTnLst>
                                </p:cTn>
                              </p:par>
                              <p:par>
                                <p:cTn id="7" presetID="6" presetClass="emph" presetSubtype="0" accel="50000" decel="50000" fill="hold" nodeType="withEffect">
                                  <p:stCondLst>
                                    <p:cond delay="0"/>
                                  </p:stCondLst>
                                  <p:childTnLst>
                                    <p:animScale>
                                      <p:cBhvr>
                                        <p:cTn id="8" dur="2000" fill="hold"/>
                                        <p:tgtEl>
                                          <p:spTgt spid="40"/>
                                        </p:tgtEl>
                                      </p:cBhvr>
                                      <p:by x="50000" y="50000"/>
                                    </p:animScale>
                                  </p:childTnLst>
                                </p:cTn>
                              </p:par>
                            </p:childTnLst>
                          </p:cTn>
                        </p:par>
                        <p:par>
                          <p:cTn id="9" fill="hold">
                            <p:stCondLst>
                              <p:cond delay="2000"/>
                            </p:stCondLst>
                            <p:childTnLst>
                              <p:par>
                                <p:cTn id="10" presetID="10" presetClass="entr" presetSubtype="0" fill="hold" grpId="1"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0"/>
                                        <p:tgtEl>
                                          <p:spTgt spid="32"/>
                                        </p:tgtEl>
                                      </p:cBhvr>
                                    </p:animEffect>
                                    <p:set>
                                      <p:cBhvr>
                                        <p:cTn id="23" dur="1" fill="hold">
                                          <p:stCondLst>
                                            <p:cond delay="4999"/>
                                          </p:stCondLst>
                                        </p:cTn>
                                        <p:tgtEl>
                                          <p:spTgt spid="32"/>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0"/>
                                        <p:tgtEl>
                                          <p:spTgt spid="31"/>
                                        </p:tgtEl>
                                      </p:cBhvr>
                                    </p:animEffect>
                                  </p:childTnLst>
                                </p:cTn>
                              </p:par>
                              <p:par>
                                <p:cTn id="27" presetID="10" presetClass="exit" presetSubtype="0" fill="hold" grpId="0" nodeType="withEffect">
                                  <p:stCondLst>
                                    <p:cond delay="0"/>
                                  </p:stCondLst>
                                  <p:childTnLst>
                                    <p:animEffect transition="out" filter="fade">
                                      <p:cBhvr>
                                        <p:cTn id="28" dur="5000"/>
                                        <p:tgtEl>
                                          <p:spTgt spid="5"/>
                                        </p:tgtEl>
                                      </p:cBhvr>
                                    </p:animEffect>
                                    <p:set>
                                      <p:cBhvr>
                                        <p:cTn id="29" dur="1" fill="hold">
                                          <p:stCondLst>
                                            <p:cond delay="4999"/>
                                          </p:stCondLst>
                                        </p:cTn>
                                        <p:tgtEl>
                                          <p:spTgt spid="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1"/>
                                        </p:tgtEl>
                                      </p:cBhvr>
                                    </p:animEffect>
                                    <p:set>
                                      <p:cBhvr>
                                        <p:cTn id="32" dur="1" fill="hold">
                                          <p:stCondLst>
                                            <p:cond delay="499"/>
                                          </p:stCondLst>
                                        </p:cTn>
                                        <p:tgtEl>
                                          <p:spTgt spid="51"/>
                                        </p:tgtEl>
                                        <p:attrNameLst>
                                          <p:attrName>style.visibility</p:attrName>
                                        </p:attrNameLst>
                                      </p:cBhvr>
                                      <p:to>
                                        <p:strVal val="hidden"/>
                                      </p:to>
                                    </p:set>
                                  </p:childTnLst>
                                </p:cTn>
                              </p:par>
                              <p:par>
                                <p:cTn id="33" presetID="10" presetClass="entr" presetSubtype="0" fill="hold" grpId="1"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0"/>
                                        <p:tgtEl>
                                          <p:spTgt spid="52"/>
                                        </p:tgtEl>
                                      </p:cBhvr>
                                    </p:animEffect>
                                  </p:childTnLst>
                                </p:cTn>
                              </p:par>
                            </p:childTnLst>
                          </p:cTn>
                        </p:par>
                        <p:par>
                          <p:cTn id="39" fill="hold">
                            <p:stCondLst>
                              <p:cond delay="5000"/>
                            </p:stCondLst>
                            <p:childTnLst>
                              <p:par>
                                <p:cTn id="40" presetID="10" presetClass="exit" presetSubtype="0" fill="hold" grpId="1" nodeType="afterEffect">
                                  <p:stCondLst>
                                    <p:cond delay="3000"/>
                                  </p:stCondLst>
                                  <p:childTnLst>
                                    <p:animEffect transition="out" filter="fade">
                                      <p:cBhvr>
                                        <p:cTn id="41" dur="5000"/>
                                        <p:tgtEl>
                                          <p:spTgt spid="31"/>
                                        </p:tgtEl>
                                      </p:cBhvr>
                                    </p:animEffect>
                                    <p:set>
                                      <p:cBhvr>
                                        <p:cTn id="42" dur="1" fill="hold">
                                          <p:stCondLst>
                                            <p:cond delay="4999"/>
                                          </p:stCondLst>
                                        </p:cTn>
                                        <p:tgtEl>
                                          <p:spTgt spid="31"/>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1" grpId="0"/>
      <p:bldP spid="31" grpId="1"/>
      <p:bldP spid="33" grpId="0"/>
      <p:bldP spid="5" grpId="0"/>
      <p:bldP spid="5" grpId="1"/>
      <p:bldP spid="34" grpId="1"/>
      <p:bldP spid="35" grpId="0" animBg="1"/>
      <p:bldP spid="51" grpId="0" animBg="1"/>
      <p:bldP spid="51" grpId="1"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3"/>
          <p:cNvPicPr preferRelativeResize="0"/>
          <p:nvPr/>
        </p:nvPicPr>
        <p:blipFill rotWithShape="1">
          <a:blip r:embed="rId3">
            <a:alphaModFix/>
          </a:blip>
          <a:srcRect l="6719" t="6974" r="14158" b="31866"/>
          <a:stretch/>
        </p:blipFill>
        <p:spPr>
          <a:xfrm>
            <a:off x="988198" y="5335323"/>
            <a:ext cx="1097280" cy="1097280"/>
          </a:xfrm>
          <a:prstGeom prst="rect">
            <a:avLst/>
          </a:prstGeom>
          <a:noFill/>
          <a:ln>
            <a:noFill/>
          </a:ln>
        </p:spPr>
      </p:pic>
      <p:pic>
        <p:nvPicPr>
          <p:cNvPr id="116" name="Google Shape;116;p3" descr="Users:mwawro:Downloads:293420_2314555416087_1638632828_n.jpg"/>
          <p:cNvPicPr preferRelativeResize="0"/>
          <p:nvPr/>
        </p:nvPicPr>
        <p:blipFill rotWithShape="1">
          <a:blip r:embed="rId4">
            <a:alphaModFix/>
          </a:blip>
          <a:srcRect/>
          <a:stretch/>
        </p:blipFill>
        <p:spPr>
          <a:xfrm>
            <a:off x="980062" y="4085696"/>
            <a:ext cx="1081352" cy="1097280"/>
          </a:xfrm>
          <a:prstGeom prst="rect">
            <a:avLst/>
          </a:prstGeom>
          <a:noFill/>
          <a:ln>
            <a:noFill/>
          </a:ln>
        </p:spPr>
      </p:pic>
      <p:pic>
        <p:nvPicPr>
          <p:cNvPr id="117" name="Google Shape;117;p3" descr="Screen Shot 2013-04-04 at 12.59.07 PM.png"/>
          <p:cNvPicPr preferRelativeResize="0"/>
          <p:nvPr/>
        </p:nvPicPr>
        <p:blipFill rotWithShape="1">
          <a:blip r:embed="rId5">
            <a:alphaModFix/>
          </a:blip>
          <a:srcRect/>
          <a:stretch/>
        </p:blipFill>
        <p:spPr>
          <a:xfrm>
            <a:off x="980062" y="2867694"/>
            <a:ext cx="1081806" cy="1097280"/>
          </a:xfrm>
          <a:prstGeom prst="rect">
            <a:avLst/>
          </a:prstGeom>
          <a:noFill/>
          <a:ln>
            <a:noFill/>
          </a:ln>
        </p:spPr>
      </p:pic>
      <p:sp>
        <p:nvSpPr>
          <p:cNvPr id="118" name="Google Shape;118;p3"/>
          <p:cNvSpPr txBox="1"/>
          <p:nvPr/>
        </p:nvSpPr>
        <p:spPr>
          <a:xfrm>
            <a:off x="2076291" y="3448370"/>
            <a:ext cx="214687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Michelle Zandieh</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Arizona State University</a:t>
            </a:r>
            <a:endParaRPr sz="1400" b="0" i="0" u="none" strike="noStrike" cap="none">
              <a:solidFill>
                <a:srgbClr val="000000"/>
              </a:solidFill>
              <a:ea typeface="Arial"/>
              <a:cs typeface="Arial"/>
              <a:sym typeface="Arial"/>
            </a:endParaRPr>
          </a:p>
        </p:txBody>
      </p:sp>
      <p:pic>
        <p:nvPicPr>
          <p:cNvPr id="119" name="Google Shape;119;p3" descr="Screen shot 2010-12-30 at 11.48.58 AM.png"/>
          <p:cNvPicPr preferRelativeResize="0"/>
          <p:nvPr/>
        </p:nvPicPr>
        <p:blipFill rotWithShape="1">
          <a:blip r:embed="rId6">
            <a:alphaModFix/>
          </a:blip>
          <a:srcRect/>
          <a:stretch/>
        </p:blipFill>
        <p:spPr>
          <a:xfrm>
            <a:off x="10650158" y="5323291"/>
            <a:ext cx="1289132" cy="1270178"/>
          </a:xfrm>
          <a:prstGeom prst="rect">
            <a:avLst/>
          </a:prstGeom>
          <a:noFill/>
          <a:ln>
            <a:noFill/>
          </a:ln>
        </p:spPr>
      </p:pic>
      <p:sp>
        <p:nvSpPr>
          <p:cNvPr id="120" name="Google Shape;12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dirty="0">
                <a:latin typeface="Cambria" panose="02040503050406030204" pitchFamily="18" charset="0"/>
              </a:rPr>
              <a:t>IOLA-X Project Personnel</a:t>
            </a:r>
            <a:endParaRPr dirty="0">
              <a:latin typeface="Cambria" panose="02040503050406030204" pitchFamily="18" charset="0"/>
            </a:endParaRPr>
          </a:p>
        </p:txBody>
      </p:sp>
      <p:sp>
        <p:nvSpPr>
          <p:cNvPr id="121" name="Google Shape;121;p3"/>
          <p:cNvSpPr txBox="1"/>
          <p:nvPr/>
        </p:nvSpPr>
        <p:spPr>
          <a:xfrm>
            <a:off x="2063229" y="4654002"/>
            <a:ext cx="215148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Christy Andrews-Larson</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Florida State University</a:t>
            </a:r>
            <a:endParaRPr sz="1400" b="0" i="0" u="none" strike="noStrike" cap="none">
              <a:solidFill>
                <a:srgbClr val="000000"/>
              </a:solidFill>
              <a:ea typeface="Arial"/>
              <a:cs typeface="Arial"/>
              <a:sym typeface="Arial"/>
            </a:endParaRPr>
          </a:p>
        </p:txBody>
      </p:sp>
      <p:sp>
        <p:nvSpPr>
          <p:cNvPr id="122" name="Google Shape;122;p3"/>
          <p:cNvSpPr txBox="1"/>
          <p:nvPr/>
        </p:nvSpPr>
        <p:spPr>
          <a:xfrm>
            <a:off x="2076291" y="5905346"/>
            <a:ext cx="21324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ea typeface="Palatino Linotype"/>
                <a:cs typeface="Palatino Linotype"/>
                <a:sym typeface="Palatino Linotype"/>
              </a:rPr>
              <a:t>David Plaxco</a:t>
            </a:r>
            <a:endParaRPr sz="1400" b="0" i="0" u="none" strike="noStrike" cap="none" dirty="0">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ea typeface="Palatino Linotype"/>
                <a:cs typeface="Palatino Linotype"/>
                <a:sym typeface="Palatino Linotype"/>
              </a:rPr>
              <a:t>Clayton State University</a:t>
            </a:r>
            <a:endParaRPr sz="1400" b="0" i="0" u="none" strike="noStrike" cap="none" dirty="0">
              <a:solidFill>
                <a:srgbClr val="000000"/>
              </a:solidFill>
              <a:ea typeface="Arial"/>
              <a:cs typeface="Arial"/>
              <a:sym typeface="Arial"/>
            </a:endParaRPr>
          </a:p>
        </p:txBody>
      </p:sp>
      <p:pic>
        <p:nvPicPr>
          <p:cNvPr id="123" name="Google Shape;123;p3"/>
          <p:cNvPicPr preferRelativeResize="0">
            <a:picLocks noGrp="1"/>
          </p:cNvPicPr>
          <p:nvPr>
            <p:ph type="body" idx="1"/>
          </p:nvPr>
        </p:nvPicPr>
        <p:blipFill rotWithShape="1">
          <a:blip r:embed="rId7">
            <a:alphaModFix/>
          </a:blip>
          <a:srcRect l="10063" t="3156" r="76" b="23645"/>
          <a:stretch/>
        </p:blipFill>
        <p:spPr>
          <a:xfrm>
            <a:off x="980062" y="1645351"/>
            <a:ext cx="1096229" cy="1097280"/>
          </a:xfrm>
          <a:prstGeom prst="rect">
            <a:avLst/>
          </a:prstGeom>
          <a:noFill/>
          <a:ln>
            <a:noFill/>
          </a:ln>
        </p:spPr>
      </p:pic>
      <p:sp>
        <p:nvSpPr>
          <p:cNvPr id="124" name="Google Shape;124;p3"/>
          <p:cNvSpPr txBox="1"/>
          <p:nvPr/>
        </p:nvSpPr>
        <p:spPr>
          <a:xfrm>
            <a:off x="2058659" y="2223595"/>
            <a:ext cx="135338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ea typeface="Palatino Linotype"/>
                <a:cs typeface="Palatino Linotype"/>
                <a:sym typeface="Palatino Linotype"/>
              </a:rPr>
              <a:t>Megan Wawro</a:t>
            </a:r>
            <a:endParaRPr sz="1400" b="0" i="0" u="none" strike="noStrike" cap="none" dirty="0">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ea typeface="Palatino Linotype"/>
                <a:cs typeface="Palatino Linotype"/>
                <a:sym typeface="Palatino Linotype"/>
              </a:rPr>
              <a:t>Virginia Tech</a:t>
            </a:r>
            <a:endParaRPr sz="1400" b="0" i="0" u="none" strike="noStrike" cap="none" dirty="0">
              <a:solidFill>
                <a:srgbClr val="000000"/>
              </a:solidFill>
              <a:ea typeface="Arial"/>
              <a:cs typeface="Arial"/>
              <a:sym typeface="Arial"/>
            </a:endParaRPr>
          </a:p>
        </p:txBody>
      </p:sp>
      <p:sp>
        <p:nvSpPr>
          <p:cNvPr id="125" name="Google Shape;125;p3"/>
          <p:cNvSpPr txBox="1"/>
          <p:nvPr/>
        </p:nvSpPr>
        <p:spPr>
          <a:xfrm>
            <a:off x="5327494" y="2012488"/>
            <a:ext cx="151996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Isis Quinlan</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Doctoral student</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Virginia Tech</a:t>
            </a:r>
            <a:endParaRPr sz="1400" b="0" i="0" u="none" strike="noStrike" cap="none">
              <a:solidFill>
                <a:srgbClr val="000000"/>
              </a:solidFill>
              <a:ea typeface="Arial"/>
              <a:cs typeface="Arial"/>
              <a:sym typeface="Arial"/>
            </a:endParaRPr>
          </a:p>
        </p:txBody>
      </p:sp>
      <p:sp>
        <p:nvSpPr>
          <p:cNvPr id="126" name="Google Shape;126;p3"/>
          <p:cNvSpPr txBox="1"/>
          <p:nvPr/>
        </p:nvSpPr>
        <p:spPr>
          <a:xfrm>
            <a:off x="7944151" y="2008151"/>
            <a:ext cx="150086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F7F7F"/>
                </a:solidFill>
                <a:ea typeface="Palatino Linotype"/>
                <a:cs typeface="Palatino Linotype"/>
                <a:sym typeface="Palatino Linotype"/>
              </a:rPr>
              <a:t>Gavin Sabine</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F7F7F"/>
                </a:solidFill>
                <a:ea typeface="Palatino Linotype"/>
                <a:cs typeface="Palatino Linotype"/>
                <a:sym typeface="Palatino Linotype"/>
              </a:rPr>
              <a:t>Master’s student</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F7F7F"/>
                </a:solidFill>
                <a:ea typeface="Palatino Linotype"/>
                <a:cs typeface="Palatino Linotype"/>
                <a:sym typeface="Palatino Linotype"/>
              </a:rPr>
              <a:t>Virginia Tech</a:t>
            </a:r>
            <a:endParaRPr sz="1400" b="0" i="0" u="none" strike="noStrike" cap="none">
              <a:solidFill>
                <a:srgbClr val="000000"/>
              </a:solidFill>
              <a:ea typeface="Arial"/>
              <a:cs typeface="Arial"/>
              <a:sym typeface="Arial"/>
            </a:endParaRPr>
          </a:p>
        </p:txBody>
      </p:sp>
      <p:sp>
        <p:nvSpPr>
          <p:cNvPr id="127" name="Google Shape;127;p3"/>
          <p:cNvSpPr txBox="1"/>
          <p:nvPr/>
        </p:nvSpPr>
        <p:spPr>
          <a:xfrm>
            <a:off x="10561990" y="2008151"/>
            <a:ext cx="140775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F7F7F"/>
                </a:solidFill>
                <a:ea typeface="Palatino Linotype"/>
                <a:cs typeface="Palatino Linotype"/>
                <a:sym typeface="Palatino Linotype"/>
              </a:rPr>
              <a:t>Josh Doss</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F7F7F"/>
                </a:solidFill>
                <a:ea typeface="Palatino Linotype"/>
                <a:cs typeface="Palatino Linotype"/>
                <a:sym typeface="Palatino Linotype"/>
              </a:rPr>
              <a:t>Undergraduate</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F7F7F"/>
                </a:solidFill>
                <a:ea typeface="Palatino Linotype"/>
                <a:cs typeface="Palatino Linotype"/>
                <a:sym typeface="Palatino Linotype"/>
              </a:rPr>
              <a:t>Virginia Tech</a:t>
            </a:r>
            <a:endParaRPr sz="1400" b="0" i="0" u="none" strike="noStrike" cap="none">
              <a:solidFill>
                <a:srgbClr val="000000"/>
              </a:solidFill>
              <a:ea typeface="Arial"/>
              <a:cs typeface="Arial"/>
              <a:sym typeface="Arial"/>
            </a:endParaRPr>
          </a:p>
        </p:txBody>
      </p:sp>
      <p:sp>
        <p:nvSpPr>
          <p:cNvPr id="128" name="Google Shape;128;p3"/>
          <p:cNvSpPr txBox="1"/>
          <p:nvPr/>
        </p:nvSpPr>
        <p:spPr>
          <a:xfrm>
            <a:off x="5326903" y="3224172"/>
            <a:ext cx="151996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Inyoung Lee</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Doctoral student</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Arizona State</a:t>
            </a:r>
            <a:endParaRPr sz="1400" b="0" i="0" u="none" strike="noStrike" cap="none">
              <a:solidFill>
                <a:srgbClr val="000000"/>
              </a:solidFill>
              <a:ea typeface="Arial"/>
              <a:cs typeface="Arial"/>
              <a:sym typeface="Arial"/>
            </a:endParaRPr>
          </a:p>
        </p:txBody>
      </p:sp>
      <p:sp>
        <p:nvSpPr>
          <p:cNvPr id="129" name="Google Shape;129;p3"/>
          <p:cNvSpPr txBox="1"/>
          <p:nvPr/>
        </p:nvSpPr>
        <p:spPr>
          <a:xfrm>
            <a:off x="7954591" y="3224172"/>
            <a:ext cx="1544141"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Zac Bettersworth</a:t>
            </a:r>
            <a:endParaRPr sz="1400" b="0" i="0" u="none" strike="noStrike" cap="none">
              <a:solidFill>
                <a:schemeClr val="dk1"/>
              </a:solidFill>
              <a:ea typeface="Palatino Linotype"/>
              <a:cs typeface="Palatino Linotype"/>
              <a:sym typeface="Palatino Linotype"/>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Doctoral student</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Arizona State</a:t>
            </a:r>
            <a:endParaRPr sz="1400" b="0" i="0" u="none" strike="noStrike" cap="none">
              <a:solidFill>
                <a:srgbClr val="000000"/>
              </a:solidFill>
              <a:ea typeface="Arial"/>
              <a:cs typeface="Arial"/>
              <a:sym typeface="Arial"/>
            </a:endParaRPr>
          </a:p>
        </p:txBody>
      </p:sp>
      <p:sp>
        <p:nvSpPr>
          <p:cNvPr id="130" name="Google Shape;130;p3"/>
          <p:cNvSpPr txBox="1"/>
          <p:nvPr/>
        </p:nvSpPr>
        <p:spPr>
          <a:xfrm>
            <a:off x="5326903" y="4434436"/>
            <a:ext cx="151996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Matt Mauntel</a:t>
            </a:r>
            <a:endParaRPr sz="1400" b="0" i="0" u="none" strike="noStrike" cap="none">
              <a:solidFill>
                <a:schemeClr val="dk1"/>
              </a:solidFill>
              <a:ea typeface="Palatino Linotype"/>
              <a:cs typeface="Palatino Linotype"/>
              <a:sym typeface="Palatino Linotype"/>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Doctoral student</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Florida State</a:t>
            </a:r>
            <a:endParaRPr sz="1400" b="0" i="0" u="none" strike="noStrike" cap="none">
              <a:solidFill>
                <a:srgbClr val="000000"/>
              </a:solidFill>
              <a:ea typeface="Arial"/>
              <a:cs typeface="Arial"/>
              <a:sym typeface="Arial"/>
            </a:endParaRPr>
          </a:p>
        </p:txBody>
      </p:sp>
      <p:sp>
        <p:nvSpPr>
          <p:cNvPr id="131" name="Google Shape;131;p3"/>
          <p:cNvSpPr txBox="1"/>
          <p:nvPr/>
        </p:nvSpPr>
        <p:spPr>
          <a:xfrm>
            <a:off x="7954591" y="4440967"/>
            <a:ext cx="151996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Jessica Smith</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Doctoral student</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Florida State</a:t>
            </a:r>
            <a:endParaRPr sz="1400" b="0" i="0" u="none" strike="noStrike" cap="none">
              <a:solidFill>
                <a:srgbClr val="000000"/>
              </a:solidFill>
              <a:ea typeface="Arial"/>
              <a:cs typeface="Arial"/>
              <a:sym typeface="Arial"/>
            </a:endParaRPr>
          </a:p>
        </p:txBody>
      </p:sp>
      <p:sp>
        <p:nvSpPr>
          <p:cNvPr id="132" name="Google Shape;132;p3"/>
          <p:cNvSpPr txBox="1"/>
          <p:nvPr/>
        </p:nvSpPr>
        <p:spPr>
          <a:xfrm>
            <a:off x="5326903" y="5681402"/>
            <a:ext cx="151996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Minah Kim</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Doctoral student</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Florida State</a:t>
            </a:r>
            <a:endParaRPr sz="1400" b="0" i="0" u="none" strike="noStrike" cap="none">
              <a:solidFill>
                <a:srgbClr val="000000"/>
              </a:solidFill>
              <a:ea typeface="Arial"/>
              <a:cs typeface="Arial"/>
              <a:sym typeface="Arial"/>
            </a:endParaRPr>
          </a:p>
        </p:txBody>
      </p:sp>
      <p:sp>
        <p:nvSpPr>
          <p:cNvPr id="133" name="Google Shape;133;p3"/>
          <p:cNvSpPr txBox="1"/>
          <p:nvPr/>
        </p:nvSpPr>
        <p:spPr>
          <a:xfrm>
            <a:off x="7954591" y="5687933"/>
            <a:ext cx="151996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Mark Watford</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Doctoral student</a:t>
            </a:r>
            <a:endParaRPr sz="1400" b="0" i="0" u="none" strike="noStrike" cap="none">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ea typeface="Palatino Linotype"/>
                <a:cs typeface="Palatino Linotype"/>
                <a:sym typeface="Palatino Linotype"/>
              </a:rPr>
              <a:t>Florida State</a:t>
            </a:r>
            <a:endParaRPr sz="1400" b="0" i="0" u="none" strike="noStrike" cap="none">
              <a:solidFill>
                <a:srgbClr val="000000"/>
              </a:solidFill>
              <a:ea typeface="Arial"/>
              <a:cs typeface="Arial"/>
              <a:sym typeface="Arial"/>
            </a:endParaRPr>
          </a:p>
        </p:txBody>
      </p:sp>
      <p:pic>
        <p:nvPicPr>
          <p:cNvPr id="134" name="Google Shape;134;p3"/>
          <p:cNvPicPr preferRelativeResize="0"/>
          <p:nvPr/>
        </p:nvPicPr>
        <p:blipFill rotWithShape="1">
          <a:blip r:embed="rId8">
            <a:alphaModFix/>
          </a:blip>
          <a:srcRect/>
          <a:stretch/>
        </p:blipFill>
        <p:spPr>
          <a:xfrm>
            <a:off x="6861724" y="1645351"/>
            <a:ext cx="1102717" cy="1097280"/>
          </a:xfrm>
          <a:prstGeom prst="rect">
            <a:avLst/>
          </a:prstGeom>
          <a:noFill/>
          <a:ln>
            <a:noFill/>
          </a:ln>
        </p:spPr>
      </p:pic>
      <p:pic>
        <p:nvPicPr>
          <p:cNvPr id="135" name="Google Shape;135;p3"/>
          <p:cNvPicPr preferRelativeResize="0"/>
          <p:nvPr/>
        </p:nvPicPr>
        <p:blipFill rotWithShape="1">
          <a:blip r:embed="rId9">
            <a:alphaModFix/>
          </a:blip>
          <a:srcRect l="20235" t="7192" r="32133" b="45193"/>
          <a:stretch/>
        </p:blipFill>
        <p:spPr>
          <a:xfrm>
            <a:off x="9474559" y="1646615"/>
            <a:ext cx="1097607" cy="1097280"/>
          </a:xfrm>
          <a:prstGeom prst="rect">
            <a:avLst/>
          </a:prstGeom>
          <a:noFill/>
          <a:ln>
            <a:noFill/>
          </a:ln>
        </p:spPr>
      </p:pic>
      <p:pic>
        <p:nvPicPr>
          <p:cNvPr id="136" name="Google Shape;136;p3"/>
          <p:cNvPicPr preferRelativeResize="0"/>
          <p:nvPr/>
        </p:nvPicPr>
        <p:blipFill rotWithShape="1">
          <a:blip r:embed="rId10">
            <a:alphaModFix/>
          </a:blip>
          <a:srcRect l="-910" t="5570" r="-34" b="10228"/>
          <a:stretch/>
        </p:blipFill>
        <p:spPr>
          <a:xfrm>
            <a:off x="6846871" y="2876959"/>
            <a:ext cx="1100498" cy="1097280"/>
          </a:xfrm>
          <a:prstGeom prst="rect">
            <a:avLst/>
          </a:prstGeom>
          <a:noFill/>
          <a:ln>
            <a:noFill/>
          </a:ln>
        </p:spPr>
      </p:pic>
      <p:grpSp>
        <p:nvGrpSpPr>
          <p:cNvPr id="137" name="Google Shape;137;p3"/>
          <p:cNvGrpSpPr/>
          <p:nvPr/>
        </p:nvGrpSpPr>
        <p:grpSpPr>
          <a:xfrm>
            <a:off x="222422" y="-9571"/>
            <a:ext cx="1631092" cy="1492382"/>
            <a:chOff x="222422" y="-9571"/>
            <a:chExt cx="1631092" cy="1492382"/>
          </a:xfrm>
        </p:grpSpPr>
        <p:sp>
          <p:nvSpPr>
            <p:cNvPr id="138" name="Google Shape;138;p3"/>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39" name="Google Shape;139;p3"/>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pic>
        <p:nvPicPr>
          <p:cNvPr id="140" name="Google Shape;140;p3"/>
          <p:cNvPicPr preferRelativeResize="0"/>
          <p:nvPr/>
        </p:nvPicPr>
        <p:blipFill rotWithShape="1">
          <a:blip r:embed="rId11">
            <a:alphaModFix/>
          </a:blip>
          <a:srcRect t="6385" r="5463" b="40585"/>
          <a:stretch/>
        </p:blipFill>
        <p:spPr>
          <a:xfrm>
            <a:off x="4248950" y="1644749"/>
            <a:ext cx="1100378" cy="1097280"/>
          </a:xfrm>
          <a:prstGeom prst="rect">
            <a:avLst/>
          </a:prstGeom>
          <a:noFill/>
          <a:ln>
            <a:noFill/>
          </a:ln>
        </p:spPr>
      </p:pic>
      <p:pic>
        <p:nvPicPr>
          <p:cNvPr id="141" name="Google Shape;141;p3"/>
          <p:cNvPicPr preferRelativeResize="0"/>
          <p:nvPr/>
        </p:nvPicPr>
        <p:blipFill rotWithShape="1">
          <a:blip r:embed="rId12">
            <a:alphaModFix/>
          </a:blip>
          <a:srcRect t="6490" r="1520" b="52399"/>
          <a:stretch/>
        </p:blipFill>
        <p:spPr>
          <a:xfrm>
            <a:off x="6869500" y="5332662"/>
            <a:ext cx="1094941" cy="1097280"/>
          </a:xfrm>
          <a:prstGeom prst="rect">
            <a:avLst/>
          </a:prstGeom>
          <a:noFill/>
          <a:ln>
            <a:noFill/>
          </a:ln>
        </p:spPr>
      </p:pic>
      <p:pic>
        <p:nvPicPr>
          <p:cNvPr id="142" name="Google Shape;142;p3"/>
          <p:cNvPicPr preferRelativeResize="0"/>
          <p:nvPr/>
        </p:nvPicPr>
        <p:blipFill rotWithShape="1">
          <a:blip r:embed="rId13">
            <a:alphaModFix/>
          </a:blip>
          <a:srcRect l="8959" t="5049" r="12045" b="34228"/>
          <a:stretch/>
        </p:blipFill>
        <p:spPr>
          <a:xfrm>
            <a:off x="4247099" y="2883050"/>
            <a:ext cx="1098031" cy="1097280"/>
          </a:xfrm>
          <a:prstGeom prst="rect">
            <a:avLst/>
          </a:prstGeom>
          <a:noFill/>
          <a:ln>
            <a:noFill/>
          </a:ln>
        </p:spPr>
      </p:pic>
      <p:pic>
        <p:nvPicPr>
          <p:cNvPr id="143" name="Google Shape;143;p3"/>
          <p:cNvPicPr preferRelativeResize="0"/>
          <p:nvPr/>
        </p:nvPicPr>
        <p:blipFill rotWithShape="1">
          <a:blip r:embed="rId14">
            <a:alphaModFix/>
          </a:blip>
          <a:srcRect l="39358" t="35243" r="-487" b="18931"/>
          <a:stretch/>
        </p:blipFill>
        <p:spPr>
          <a:xfrm>
            <a:off x="4238151" y="4093330"/>
            <a:ext cx="1097908" cy="1097280"/>
          </a:xfrm>
          <a:prstGeom prst="rect">
            <a:avLst/>
          </a:prstGeom>
          <a:noFill/>
          <a:ln>
            <a:noFill/>
          </a:ln>
        </p:spPr>
      </p:pic>
      <p:pic>
        <p:nvPicPr>
          <p:cNvPr id="144" name="Google Shape;144;p3"/>
          <p:cNvPicPr preferRelativeResize="0"/>
          <p:nvPr/>
        </p:nvPicPr>
        <p:blipFill rotWithShape="1">
          <a:blip r:embed="rId15">
            <a:alphaModFix/>
          </a:blip>
          <a:srcRect l="6509" t="4966" r="10932" b="31044"/>
          <a:stretch/>
        </p:blipFill>
        <p:spPr>
          <a:xfrm>
            <a:off x="4231363" y="5331629"/>
            <a:ext cx="1103519" cy="1097280"/>
          </a:xfrm>
          <a:prstGeom prst="rect">
            <a:avLst/>
          </a:prstGeom>
          <a:noFill/>
          <a:ln>
            <a:noFill/>
          </a:ln>
        </p:spPr>
      </p:pic>
      <p:pic>
        <p:nvPicPr>
          <p:cNvPr id="145" name="Google Shape;145;p3"/>
          <p:cNvPicPr preferRelativeResize="0"/>
          <p:nvPr/>
        </p:nvPicPr>
        <p:blipFill rotWithShape="1">
          <a:blip r:embed="rId16">
            <a:alphaModFix/>
          </a:blip>
          <a:srcRect t="14011" r="1006" b="22290"/>
          <a:stretch/>
        </p:blipFill>
        <p:spPr>
          <a:xfrm>
            <a:off x="6857591" y="4096535"/>
            <a:ext cx="1098592" cy="10972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33ABF8C-0229-AA43-868F-416DA51D96FE}"/>
              </a:ext>
            </a:extLst>
          </p:cNvPr>
          <p:cNvGrpSpPr/>
          <p:nvPr/>
        </p:nvGrpSpPr>
        <p:grpSpPr>
          <a:xfrm>
            <a:off x="65420" y="2599258"/>
            <a:ext cx="11569896" cy="3183351"/>
            <a:chOff x="-14392" y="1927745"/>
            <a:chExt cx="11569896" cy="3183351"/>
          </a:xfrm>
        </p:grpSpPr>
        <p:pic>
          <p:nvPicPr>
            <p:cNvPr id="4" name="Picture 3">
              <a:extLst>
                <a:ext uri="{FF2B5EF4-FFF2-40B4-BE49-F238E27FC236}">
                  <a16:creationId xmlns:a16="http://schemas.microsoft.com/office/drawing/2014/main" id="{69315ED6-5F6E-A54E-BBC2-66EA77FBC9E4}"/>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5845273" y="-1027797"/>
              <a:ext cx="2012473" cy="9407988"/>
            </a:xfrm>
            <a:prstGeom prst="rect">
              <a:avLst/>
            </a:prstGeom>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5" name="TextBox 4">
              <a:extLst>
                <a:ext uri="{FF2B5EF4-FFF2-40B4-BE49-F238E27FC236}">
                  <a16:creationId xmlns:a16="http://schemas.microsoft.com/office/drawing/2014/main" id="{180CAC55-4525-9647-A7F0-F006D0C2DDC1}"/>
                </a:ext>
              </a:extLst>
            </p:cNvPr>
            <p:cNvSpPr txBox="1"/>
            <p:nvPr/>
          </p:nvSpPr>
          <p:spPr>
            <a:xfrm>
              <a:off x="-14392" y="3353431"/>
              <a:ext cx="2895536" cy="984885"/>
            </a:xfrm>
            <a:prstGeom prst="rect">
              <a:avLst/>
            </a:prstGeom>
            <a:noFill/>
          </p:spPr>
          <p:txBody>
            <a:bodyPr wrap="square" lIns="0" tIns="0" rIns="0" bIns="0" rtlCol="0">
              <a:spAutoFit/>
            </a:bodyPr>
            <a:lstStyle/>
            <a:p>
              <a:pPr algn="ctr"/>
              <a:r>
                <a:rPr lang="en-US" sz="1600" b="1" dirty="0"/>
                <a:t>Design</a:t>
              </a:r>
            </a:p>
            <a:p>
              <a:pPr algn="ctr"/>
              <a:r>
                <a:rPr lang="en-US" sz="1600" dirty="0"/>
                <a:t>Develop tasks based on </a:t>
              </a:r>
              <a:br>
                <a:rPr lang="en-US" sz="1600" dirty="0"/>
              </a:br>
              <a:r>
                <a:rPr lang="en-US" sz="1600" dirty="0"/>
                <a:t>RME design heuristics</a:t>
              </a:r>
            </a:p>
            <a:p>
              <a:pPr algn="ctr"/>
              <a:r>
                <a:rPr lang="en-US" sz="1600" dirty="0"/>
                <a:t>(e.g., </a:t>
              </a:r>
              <a:r>
                <a:rPr lang="en-US" sz="1600" dirty="0" err="1"/>
                <a:t>Gravemeiejer</a:t>
              </a:r>
              <a:r>
                <a:rPr lang="en-US" sz="1600" dirty="0"/>
                <a:t>, 1999; 2020b)</a:t>
              </a:r>
            </a:p>
          </p:txBody>
        </p:sp>
        <p:sp>
          <p:nvSpPr>
            <p:cNvPr id="6" name="TextBox 5">
              <a:extLst>
                <a:ext uri="{FF2B5EF4-FFF2-40B4-BE49-F238E27FC236}">
                  <a16:creationId xmlns:a16="http://schemas.microsoft.com/office/drawing/2014/main" id="{93D84916-726E-7845-96F6-1D92A9193E6E}"/>
                </a:ext>
              </a:extLst>
            </p:cNvPr>
            <p:cNvSpPr txBox="1"/>
            <p:nvPr/>
          </p:nvSpPr>
          <p:spPr>
            <a:xfrm>
              <a:off x="1589636" y="2424795"/>
              <a:ext cx="2613788" cy="738664"/>
            </a:xfrm>
            <a:prstGeom prst="rect">
              <a:avLst/>
            </a:prstGeom>
            <a:noFill/>
          </p:spPr>
          <p:txBody>
            <a:bodyPr wrap="square" lIns="0" tIns="0" rIns="0" bIns="0" rtlCol="0">
              <a:spAutoFit/>
            </a:bodyPr>
            <a:lstStyle/>
            <a:p>
              <a:pPr algn="ctr"/>
              <a:r>
                <a:rPr lang="en-US" sz="1600" b="1" dirty="0"/>
                <a:t>PTE</a:t>
              </a:r>
            </a:p>
            <a:p>
              <a:pPr algn="ctr"/>
              <a:r>
                <a:rPr lang="en-US" sz="1600" dirty="0"/>
                <a:t>Paired Teaching Experiment</a:t>
              </a:r>
            </a:p>
            <a:p>
              <a:pPr algn="ctr"/>
              <a:r>
                <a:rPr lang="en-US" sz="1600" dirty="0"/>
                <a:t>(</a:t>
              </a:r>
              <a:r>
                <a:rPr lang="en-US" sz="1600" dirty="0" err="1"/>
                <a:t>Steffe</a:t>
              </a:r>
              <a:r>
                <a:rPr lang="en-US" sz="1600" dirty="0"/>
                <a:t> &amp; Thompson, 2000)</a:t>
              </a:r>
            </a:p>
          </p:txBody>
        </p:sp>
        <p:sp>
          <p:nvSpPr>
            <p:cNvPr id="7" name="TextBox 6">
              <a:extLst>
                <a:ext uri="{FF2B5EF4-FFF2-40B4-BE49-F238E27FC236}">
                  <a16:creationId xmlns:a16="http://schemas.microsoft.com/office/drawing/2014/main" id="{224174ED-BC80-B84C-A3E6-379CBA9065F0}"/>
                </a:ext>
              </a:extLst>
            </p:cNvPr>
            <p:cNvSpPr txBox="1"/>
            <p:nvPr/>
          </p:nvSpPr>
          <p:spPr>
            <a:xfrm>
              <a:off x="3416188" y="1968805"/>
              <a:ext cx="2898125" cy="738664"/>
            </a:xfrm>
            <a:prstGeom prst="rect">
              <a:avLst/>
            </a:prstGeom>
            <a:noFill/>
          </p:spPr>
          <p:txBody>
            <a:bodyPr wrap="square" lIns="0" tIns="0" rIns="0" bIns="0" rtlCol="0">
              <a:spAutoFit/>
            </a:bodyPr>
            <a:lstStyle/>
            <a:p>
              <a:pPr algn="ctr"/>
              <a:r>
                <a:rPr lang="en-US" sz="1600" b="1" dirty="0"/>
                <a:t>CTE</a:t>
              </a:r>
            </a:p>
            <a:p>
              <a:pPr algn="ctr"/>
              <a:r>
                <a:rPr lang="en-US" sz="1600" dirty="0"/>
                <a:t>Classroom Teaching Experiment </a:t>
              </a:r>
            </a:p>
            <a:p>
              <a:pPr algn="ctr"/>
              <a:r>
                <a:rPr lang="en-US" sz="1600" dirty="0"/>
                <a:t>(Cobb, 2000)</a:t>
              </a:r>
            </a:p>
          </p:txBody>
        </p:sp>
        <p:sp>
          <p:nvSpPr>
            <p:cNvPr id="8" name="TextBox 7">
              <a:extLst>
                <a:ext uri="{FF2B5EF4-FFF2-40B4-BE49-F238E27FC236}">
                  <a16:creationId xmlns:a16="http://schemas.microsoft.com/office/drawing/2014/main" id="{09034B3B-FA10-0943-95C0-D25C587307F7}"/>
                </a:ext>
              </a:extLst>
            </p:cNvPr>
            <p:cNvSpPr txBox="1"/>
            <p:nvPr/>
          </p:nvSpPr>
          <p:spPr>
            <a:xfrm>
              <a:off x="6318141" y="1927745"/>
              <a:ext cx="2377440" cy="738664"/>
            </a:xfrm>
            <a:prstGeom prst="rect">
              <a:avLst/>
            </a:prstGeom>
            <a:noFill/>
          </p:spPr>
          <p:txBody>
            <a:bodyPr wrap="square" lIns="0" tIns="0" rIns="0" bIns="0" rtlCol="0">
              <a:spAutoFit/>
            </a:bodyPr>
            <a:lstStyle/>
            <a:p>
              <a:pPr algn="ctr"/>
              <a:r>
                <a:rPr lang="en-US" sz="1600" b="1" dirty="0"/>
                <a:t>OWG</a:t>
              </a:r>
            </a:p>
            <a:p>
              <a:pPr algn="ctr"/>
              <a:r>
                <a:rPr lang="en-US" sz="1600" dirty="0"/>
                <a:t>Online Working Group</a:t>
              </a:r>
            </a:p>
            <a:p>
              <a:pPr algn="ctr"/>
              <a:r>
                <a:rPr lang="en-US" sz="1600" dirty="0"/>
                <a:t>(Keene et al, in press)</a:t>
              </a:r>
            </a:p>
          </p:txBody>
        </p:sp>
        <p:sp>
          <p:nvSpPr>
            <p:cNvPr id="9" name="TextBox 8">
              <a:extLst>
                <a:ext uri="{FF2B5EF4-FFF2-40B4-BE49-F238E27FC236}">
                  <a16:creationId xmlns:a16="http://schemas.microsoft.com/office/drawing/2014/main" id="{990CD08A-BD64-AE4F-83A8-F5CC0020F26E}"/>
                </a:ext>
              </a:extLst>
            </p:cNvPr>
            <p:cNvSpPr txBox="1"/>
            <p:nvPr/>
          </p:nvSpPr>
          <p:spPr>
            <a:xfrm>
              <a:off x="8616189" y="1927745"/>
              <a:ext cx="2377440" cy="738664"/>
            </a:xfrm>
            <a:prstGeom prst="rect">
              <a:avLst/>
            </a:prstGeom>
            <a:noFill/>
          </p:spPr>
          <p:txBody>
            <a:bodyPr wrap="square" lIns="0" tIns="0" rIns="0" bIns="0" rtlCol="0">
              <a:spAutoFit/>
            </a:bodyPr>
            <a:lstStyle/>
            <a:p>
              <a:pPr algn="ctr"/>
              <a:r>
                <a:rPr lang="en-US" sz="1600" b="1" dirty="0"/>
                <a:t>Web</a:t>
              </a:r>
            </a:p>
            <a:p>
              <a:pPr algn="ctr"/>
              <a:r>
                <a:rPr lang="en-US" sz="1600" dirty="0"/>
                <a:t>Develop Web-Based Instructor Guides</a:t>
              </a:r>
            </a:p>
          </p:txBody>
        </p:sp>
        <p:cxnSp>
          <p:nvCxnSpPr>
            <p:cNvPr id="10" name="Straight Connector 9">
              <a:extLst>
                <a:ext uri="{FF2B5EF4-FFF2-40B4-BE49-F238E27FC236}">
                  <a16:creationId xmlns:a16="http://schemas.microsoft.com/office/drawing/2014/main" id="{7B061A23-8332-3F41-AE27-3E9ECC9CE00C}"/>
                </a:ext>
              </a:extLst>
            </p:cNvPr>
            <p:cNvCxnSpPr>
              <a:cxnSpLocks/>
            </p:cNvCxnSpPr>
            <p:nvPr/>
          </p:nvCxnSpPr>
          <p:spPr>
            <a:xfrm flipV="1">
              <a:off x="4018460" y="4113089"/>
              <a:ext cx="369929" cy="662965"/>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0C31C0-64F8-EC48-8993-DBEECE620CCB}"/>
                </a:ext>
              </a:extLst>
            </p:cNvPr>
            <p:cNvCxnSpPr>
              <a:cxnSpLocks/>
            </p:cNvCxnSpPr>
            <p:nvPr/>
          </p:nvCxnSpPr>
          <p:spPr>
            <a:xfrm flipV="1">
              <a:off x="5848697" y="4365332"/>
              <a:ext cx="369929" cy="662965"/>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44D460-3C2A-E540-958B-19DF612A7F93}"/>
                </a:ext>
              </a:extLst>
            </p:cNvPr>
            <p:cNvCxnSpPr>
              <a:cxnSpLocks/>
            </p:cNvCxnSpPr>
            <p:nvPr/>
          </p:nvCxnSpPr>
          <p:spPr>
            <a:xfrm flipV="1">
              <a:off x="7794028" y="4360657"/>
              <a:ext cx="369929" cy="662965"/>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477B141-8C6F-0847-B8D7-12CD0080DE7A}"/>
                </a:ext>
              </a:extLst>
            </p:cNvPr>
            <p:cNvSpPr txBox="1"/>
            <p:nvPr/>
          </p:nvSpPr>
          <p:spPr>
            <a:xfrm>
              <a:off x="3425025" y="4741764"/>
              <a:ext cx="5054856" cy="369332"/>
            </a:xfrm>
            <a:prstGeom prst="rect">
              <a:avLst/>
            </a:prstGeom>
            <a:solidFill>
              <a:schemeClr val="bg1"/>
            </a:solidFill>
            <a:ln>
              <a:solidFill>
                <a:schemeClr val="tx1"/>
              </a:solidFill>
            </a:ln>
          </p:spPr>
          <p:txBody>
            <a:bodyPr wrap="square" rtlCol="0">
              <a:spAutoFit/>
            </a:bodyPr>
            <a:lstStyle/>
            <a:p>
              <a:pPr algn="ctr"/>
              <a:r>
                <a:rPr lang="en-US" dirty="0"/>
                <a:t>Revision Stages – Reflect, Analyze, and Revise</a:t>
              </a:r>
            </a:p>
          </p:txBody>
        </p:sp>
      </p:grpSp>
      <p:grpSp>
        <p:nvGrpSpPr>
          <p:cNvPr id="15" name="Google Shape;137;p3">
            <a:extLst>
              <a:ext uri="{FF2B5EF4-FFF2-40B4-BE49-F238E27FC236}">
                <a16:creationId xmlns:a16="http://schemas.microsoft.com/office/drawing/2014/main" id="{13FE7BE6-E850-B944-A287-4D614EC6C945}"/>
              </a:ext>
            </a:extLst>
          </p:cNvPr>
          <p:cNvGrpSpPr/>
          <p:nvPr/>
        </p:nvGrpSpPr>
        <p:grpSpPr>
          <a:xfrm>
            <a:off x="222422" y="-9571"/>
            <a:ext cx="1631092" cy="1492382"/>
            <a:chOff x="222422" y="-9571"/>
            <a:chExt cx="1631092" cy="1492382"/>
          </a:xfrm>
        </p:grpSpPr>
        <p:sp>
          <p:nvSpPr>
            <p:cNvPr id="17" name="Google Shape;138;p3">
              <a:extLst>
                <a:ext uri="{FF2B5EF4-FFF2-40B4-BE49-F238E27FC236}">
                  <a16:creationId xmlns:a16="http://schemas.microsoft.com/office/drawing/2014/main" id="{3EB1AF31-3C43-3348-904A-959D33B87C58}"/>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8" name="Google Shape;139;p3">
              <a:extLst>
                <a:ext uri="{FF2B5EF4-FFF2-40B4-BE49-F238E27FC236}">
                  <a16:creationId xmlns:a16="http://schemas.microsoft.com/office/drawing/2014/main" id="{C6DBA542-D4FB-1D4A-B08C-D1ACC0C641BD}"/>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sp>
        <p:nvSpPr>
          <p:cNvPr id="19" name="Google Shape;120;p3">
            <a:extLst>
              <a:ext uri="{FF2B5EF4-FFF2-40B4-BE49-F238E27FC236}">
                <a16:creationId xmlns:a16="http://schemas.microsoft.com/office/drawing/2014/main" id="{69A23EA3-6E79-7B49-BB82-D4892EF36251}"/>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dirty="0">
                <a:latin typeface="Cambria" panose="02040503050406030204" pitchFamily="18" charset="0"/>
              </a:rPr>
              <a:t>Iterative Design Process</a:t>
            </a:r>
            <a:endParaRPr dirty="0">
              <a:latin typeface="Cambria" panose="02040503050406030204" pitchFamily="18" charset="0"/>
            </a:endParaRPr>
          </a:p>
        </p:txBody>
      </p:sp>
    </p:spTree>
    <p:extLst>
      <p:ext uri="{BB962C8B-B14F-4D97-AF65-F5344CB8AC3E}">
        <p14:creationId xmlns:p14="http://schemas.microsoft.com/office/powerpoint/2010/main" val="2647176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1135654" y="2087237"/>
            <a:ext cx="5873576" cy="3434151"/>
          </a:xfrm>
        </p:spPr>
        <p:txBody>
          <a:bodyPr>
            <a:noAutofit/>
          </a:bodyPr>
          <a:lstStyle/>
          <a:p>
            <a:pPr marL="0" indent="0">
              <a:lnSpc>
                <a:spcPct val="110000"/>
              </a:lnSpc>
              <a:spcBef>
                <a:spcPts val="0"/>
              </a:spcBef>
              <a:buNone/>
            </a:pPr>
            <a:endParaRPr lang="en-US" sz="1600" dirty="0">
              <a:cs typeface="Gill Sans Light"/>
            </a:endParaRPr>
          </a:p>
          <a:p>
            <a:pPr marL="153987" indent="0">
              <a:lnSpc>
                <a:spcPct val="110000"/>
              </a:lnSpc>
              <a:spcBef>
                <a:spcPts val="0"/>
              </a:spcBef>
              <a:buNone/>
            </a:pPr>
            <a:r>
              <a:rPr lang="en-US" sz="1600" b="1" dirty="0">
                <a:cs typeface="Gill Sans Light"/>
              </a:rPr>
              <a:t>Learning Goals and Rationale</a:t>
            </a:r>
            <a:r>
              <a:rPr lang="en-US" sz="1600" dirty="0">
                <a:cs typeface="Gill Sans Light"/>
              </a:rPr>
              <a:t>. Addresses how the task contributes to meeting instructional goals and what kinds of thinking are meant to be evoked, leveraged, or challenged</a:t>
            </a:r>
          </a:p>
          <a:p>
            <a:pPr marL="153987" indent="0">
              <a:lnSpc>
                <a:spcPct val="110000"/>
              </a:lnSpc>
              <a:spcBef>
                <a:spcPts val="0"/>
              </a:spcBef>
              <a:buNone/>
            </a:pPr>
            <a:endParaRPr lang="en-US" sz="1600" dirty="0">
              <a:cs typeface="Gill Sans Light"/>
            </a:endParaRPr>
          </a:p>
          <a:p>
            <a:pPr marL="153987" indent="0">
              <a:lnSpc>
                <a:spcPct val="110000"/>
              </a:lnSpc>
              <a:spcBef>
                <a:spcPts val="0"/>
              </a:spcBef>
              <a:buNone/>
            </a:pPr>
            <a:r>
              <a:rPr lang="en-US" sz="1600" b="1" dirty="0">
                <a:cs typeface="Gill Sans Light"/>
              </a:rPr>
              <a:t>Student Thinking</a:t>
            </a:r>
            <a:r>
              <a:rPr lang="en-US" sz="1600" dirty="0">
                <a:cs typeface="Gill Sans Light"/>
              </a:rPr>
              <a:t>. Elaborates ways in which students might think about or approach the task, answers/strategies they will likely develop, and difficulties they are likely to have</a:t>
            </a:r>
          </a:p>
          <a:p>
            <a:pPr marL="153987" indent="0">
              <a:lnSpc>
                <a:spcPct val="110000"/>
              </a:lnSpc>
              <a:spcBef>
                <a:spcPts val="0"/>
              </a:spcBef>
              <a:buNone/>
            </a:pPr>
            <a:endParaRPr lang="en-US" sz="1600" dirty="0">
              <a:cs typeface="Gill Sans Light"/>
            </a:endParaRPr>
          </a:p>
          <a:p>
            <a:pPr marL="153987" indent="0">
              <a:lnSpc>
                <a:spcPct val="110000"/>
              </a:lnSpc>
              <a:spcBef>
                <a:spcPts val="0"/>
              </a:spcBef>
              <a:buNone/>
            </a:pPr>
            <a:r>
              <a:rPr lang="en-US" sz="1600" b="1" dirty="0">
                <a:cs typeface="Gill Sans Light"/>
              </a:rPr>
              <a:t>Implementation</a:t>
            </a:r>
            <a:r>
              <a:rPr lang="en-US" sz="1600" dirty="0">
                <a:cs typeface="Gill Sans Light"/>
              </a:rPr>
              <a:t>. Includes suggestions for implementing the task, what kinds of debate topics might be most productive, and what types of student interaction teachers should anticipate</a:t>
            </a:r>
          </a:p>
          <a:p>
            <a:pPr marL="0" indent="0">
              <a:lnSpc>
                <a:spcPct val="110000"/>
              </a:lnSpc>
              <a:spcBef>
                <a:spcPts val="0"/>
              </a:spcBef>
              <a:buNone/>
            </a:pPr>
            <a:endParaRPr lang="en-US" sz="1600" dirty="0">
              <a:cs typeface="Gill Sans Light"/>
            </a:endParaRPr>
          </a:p>
          <a:p>
            <a:endParaRPr lang="en-US" sz="1600" dirty="0">
              <a:cs typeface="Gill Sans Light"/>
            </a:endParaRPr>
          </a:p>
        </p:txBody>
      </p:sp>
      <p:sp>
        <p:nvSpPr>
          <p:cNvPr id="12" name="TextBox 11"/>
          <p:cNvSpPr txBox="1"/>
          <p:nvPr/>
        </p:nvSpPr>
        <p:spPr>
          <a:xfrm>
            <a:off x="1427234" y="5846385"/>
            <a:ext cx="8923857" cy="363048"/>
          </a:xfrm>
          <a:prstGeom prst="rect">
            <a:avLst/>
          </a:prstGeom>
          <a:noFill/>
        </p:spPr>
        <p:txBody>
          <a:bodyPr wrap="square" rtlCol="0">
            <a:spAutoFit/>
          </a:bodyPr>
          <a:lstStyle/>
          <a:p>
            <a:pPr>
              <a:lnSpc>
                <a:spcPct val="110000"/>
              </a:lnSpc>
            </a:pPr>
            <a:r>
              <a:rPr lang="en-US" sz="1700" dirty="0">
                <a:cs typeface="Gill Sans Light"/>
              </a:rPr>
              <a:t>Also contains: task sheets for students, homework suggestions, and implementation video clips</a:t>
            </a:r>
            <a:endParaRPr lang="en-US" dirty="0">
              <a:cs typeface="Gill Sans Light"/>
            </a:endParaRPr>
          </a:p>
        </p:txBody>
      </p:sp>
      <p:sp>
        <p:nvSpPr>
          <p:cNvPr id="13" name="TextBox 12"/>
          <p:cNvSpPr txBox="1"/>
          <p:nvPr/>
        </p:nvSpPr>
        <p:spPr>
          <a:xfrm>
            <a:off x="1427233" y="1719797"/>
            <a:ext cx="7625806" cy="369332"/>
          </a:xfrm>
          <a:prstGeom prst="rect">
            <a:avLst/>
          </a:prstGeom>
          <a:noFill/>
        </p:spPr>
        <p:txBody>
          <a:bodyPr wrap="none" rtlCol="0">
            <a:spAutoFit/>
          </a:bodyPr>
          <a:lstStyle/>
          <a:p>
            <a:r>
              <a:rPr lang="en-US" dirty="0">
                <a:cs typeface="Gill Sans Light"/>
              </a:rPr>
              <a:t>For each task, the instructor support materials include three main components:</a:t>
            </a:r>
          </a:p>
        </p:txBody>
      </p:sp>
      <p:cxnSp>
        <p:nvCxnSpPr>
          <p:cNvPr id="14" name="Straight Arrow Connector 13"/>
          <p:cNvCxnSpPr/>
          <p:nvPr/>
        </p:nvCxnSpPr>
        <p:spPr>
          <a:xfrm flipH="1">
            <a:off x="6901134" y="3844530"/>
            <a:ext cx="464764" cy="0"/>
          </a:xfrm>
          <a:prstGeom prst="straightConnector1">
            <a:avLst/>
          </a:prstGeom>
          <a:ln w="38100" cmpd="sng">
            <a:solidFill>
              <a:srgbClr val="89909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901136" y="4314555"/>
            <a:ext cx="464763" cy="258473"/>
          </a:xfrm>
          <a:prstGeom prst="straightConnector1">
            <a:avLst/>
          </a:prstGeom>
          <a:ln w="38100" cmpd="sng">
            <a:solidFill>
              <a:schemeClr val="tx2">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17" name="Picture 16" descr="Screen Shot 2015-01-12 at 7.55.2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55037" y="2142385"/>
            <a:ext cx="2632389" cy="3379002"/>
          </a:xfrm>
          <a:prstGeom prst="rect">
            <a:avLst/>
          </a:prstGeom>
        </p:spPr>
      </p:pic>
      <p:cxnSp>
        <p:nvCxnSpPr>
          <p:cNvPr id="19" name="Straight Arrow Connector 18"/>
          <p:cNvCxnSpPr/>
          <p:nvPr/>
        </p:nvCxnSpPr>
        <p:spPr>
          <a:xfrm flipH="1" flipV="1">
            <a:off x="6901135" y="3083075"/>
            <a:ext cx="464763" cy="258473"/>
          </a:xfrm>
          <a:prstGeom prst="straightConnector1">
            <a:avLst/>
          </a:prstGeom>
          <a:ln w="38100" cmpd="sng">
            <a:solidFill>
              <a:schemeClr val="tx2">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itle 1">
            <a:extLst>
              <a:ext uri="{FF2B5EF4-FFF2-40B4-BE49-F238E27FC236}">
                <a16:creationId xmlns:a16="http://schemas.microsoft.com/office/drawing/2014/main" id="{4113BA2F-E17F-D345-9130-F2C51700531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i="0" u="none" strike="noStrike" kern="1200" cap="none" spc="0" normalizeH="0" baseline="0" noProof="0" dirty="0">
                <a:ln>
                  <a:noFill/>
                </a:ln>
                <a:solidFill>
                  <a:sysClr val="windowText" lastClr="000000"/>
                </a:solidFill>
                <a:effectLst/>
                <a:uLnTx/>
                <a:uFillTx/>
                <a:latin typeface="Cambria" panose="02040503050406030204" pitchFamily="18" charset="0"/>
              </a:rPr>
              <a:t>IOLA: Instructional Support Material</a:t>
            </a:r>
          </a:p>
        </p:txBody>
      </p:sp>
      <p:sp>
        <p:nvSpPr>
          <p:cNvPr id="22" name="TextBox 21">
            <a:extLst>
              <a:ext uri="{FF2B5EF4-FFF2-40B4-BE49-F238E27FC236}">
                <a16:creationId xmlns:a16="http://schemas.microsoft.com/office/drawing/2014/main" id="{098A6ED1-E968-234F-9304-7C1BFB76171F}"/>
              </a:ext>
            </a:extLst>
          </p:cNvPr>
          <p:cNvSpPr txBox="1"/>
          <p:nvPr/>
        </p:nvSpPr>
        <p:spPr>
          <a:xfrm>
            <a:off x="9136337" y="6375730"/>
            <a:ext cx="2326663" cy="276999"/>
          </a:xfrm>
          <a:prstGeom prst="rect">
            <a:avLst/>
          </a:prstGeom>
          <a:noFill/>
        </p:spPr>
        <p:txBody>
          <a:bodyPr wrap="none" rtlCol="0">
            <a:spAutoFit/>
          </a:bodyPr>
          <a:lstStyle/>
          <a:p>
            <a:pPr defTabSz="914377"/>
            <a:r>
              <a:rPr lang="en-US" sz="1200" b="1" spc="111" dirty="0">
                <a:solidFill>
                  <a:srgbClr val="2D6CA4"/>
                </a:solidFill>
                <a:latin typeface="Gill Sans"/>
                <a:cs typeface="Gill Sans"/>
              </a:rPr>
              <a:t>http://</a:t>
            </a:r>
            <a:r>
              <a:rPr lang="en-US" sz="1200" b="1" spc="111" dirty="0" err="1">
                <a:solidFill>
                  <a:srgbClr val="2D6CA4"/>
                </a:solidFill>
                <a:latin typeface="Gill Sans"/>
                <a:cs typeface="Gill Sans"/>
              </a:rPr>
              <a:t>iola.math.vt.edu</a:t>
            </a:r>
            <a:endParaRPr lang="en-US" sz="1200" b="1" spc="111" dirty="0">
              <a:solidFill>
                <a:srgbClr val="2D6CA4"/>
              </a:solidFill>
              <a:latin typeface="Gill Sans"/>
              <a:cs typeface="Gill Sans"/>
            </a:endParaRPr>
          </a:p>
        </p:txBody>
      </p:sp>
      <p:pic>
        <p:nvPicPr>
          <p:cNvPr id="23" name="Picture 22">
            <a:extLst>
              <a:ext uri="{FF2B5EF4-FFF2-40B4-BE49-F238E27FC236}">
                <a16:creationId xmlns:a16="http://schemas.microsoft.com/office/drawing/2014/main" id="{32EA7431-47B6-3B44-83A0-EC98B1FD10C2}"/>
              </a:ext>
            </a:extLst>
          </p:cNvPr>
          <p:cNvPicPr>
            <a:picLocks noChangeAspect="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8011"/>
                    </a14:imgEffect>
                    <a14:imgEffect>
                      <a14:saturation sat="0"/>
                    </a14:imgEffect>
                  </a14:imgLayer>
                </a14:imgProps>
              </a:ext>
              <a:ext uri="{28A0092B-C50C-407E-A947-70E740481C1C}">
                <a14:useLocalDpi xmlns:a14="http://schemas.microsoft.com/office/drawing/2010/main"/>
              </a:ext>
            </a:extLst>
          </a:blip>
          <a:stretch>
            <a:fillRect/>
          </a:stretch>
        </p:blipFill>
        <p:spPr>
          <a:xfrm>
            <a:off x="11353801" y="5924033"/>
            <a:ext cx="775737" cy="775737"/>
          </a:xfrm>
          <a:prstGeom prst="rect">
            <a:avLst/>
          </a:prstGeom>
        </p:spPr>
      </p:pic>
      <p:grpSp>
        <p:nvGrpSpPr>
          <p:cNvPr id="15" name="Google Shape;137;p3">
            <a:extLst>
              <a:ext uri="{FF2B5EF4-FFF2-40B4-BE49-F238E27FC236}">
                <a16:creationId xmlns:a16="http://schemas.microsoft.com/office/drawing/2014/main" id="{942B0C6B-DFEB-AD44-B99D-DEA00C120C4E}"/>
              </a:ext>
            </a:extLst>
          </p:cNvPr>
          <p:cNvGrpSpPr/>
          <p:nvPr/>
        </p:nvGrpSpPr>
        <p:grpSpPr>
          <a:xfrm>
            <a:off x="222422" y="-9571"/>
            <a:ext cx="1631092" cy="1492382"/>
            <a:chOff x="222422" y="-9571"/>
            <a:chExt cx="1631092" cy="1492382"/>
          </a:xfrm>
        </p:grpSpPr>
        <p:sp>
          <p:nvSpPr>
            <p:cNvPr id="20" name="Google Shape;138;p3">
              <a:extLst>
                <a:ext uri="{FF2B5EF4-FFF2-40B4-BE49-F238E27FC236}">
                  <a16:creationId xmlns:a16="http://schemas.microsoft.com/office/drawing/2014/main" id="{52FD19E7-77F5-3C47-991C-81C331775226}"/>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21" name="Google Shape;139;p3">
              <a:extLst>
                <a:ext uri="{FF2B5EF4-FFF2-40B4-BE49-F238E27FC236}">
                  <a16:creationId xmlns:a16="http://schemas.microsoft.com/office/drawing/2014/main" id="{83B99467-1DAF-1945-AC80-DEBEF609281C}"/>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pic>
        <p:nvPicPr>
          <p:cNvPr id="24" name="Picture 23" descr="Chart, funnel chart&#10;&#10;Description automatically generated">
            <a:extLst>
              <a:ext uri="{FF2B5EF4-FFF2-40B4-BE49-F238E27FC236}">
                <a16:creationId xmlns:a16="http://schemas.microsoft.com/office/drawing/2014/main" id="{27CA8EF7-27B1-344B-B603-C426AECAF218}"/>
              </a:ext>
            </a:extLst>
          </p:cNvPr>
          <p:cNvPicPr>
            <a:picLocks noChangeAspect="1"/>
          </p:cNvPicPr>
          <p:nvPr/>
        </p:nvPicPr>
        <p:blipFill>
          <a:blip r:embed="rId6"/>
          <a:stretch>
            <a:fillRect/>
          </a:stretch>
        </p:blipFill>
        <p:spPr>
          <a:xfrm>
            <a:off x="9296362" y="647593"/>
            <a:ext cx="2673216" cy="978776"/>
          </a:xfrm>
          <a:prstGeom prst="rect">
            <a:avLst/>
          </a:prstGeom>
        </p:spPr>
      </p:pic>
    </p:spTree>
    <p:extLst>
      <p:ext uri="{BB962C8B-B14F-4D97-AF65-F5344CB8AC3E}">
        <p14:creationId xmlns:p14="http://schemas.microsoft.com/office/powerpoint/2010/main" val="4032143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D8F8-F2C5-8E41-8E8F-026844A0F4EE}"/>
              </a:ext>
            </a:extLst>
          </p:cNvPr>
          <p:cNvSpPr>
            <a:spLocks noGrp="1"/>
          </p:cNvSpPr>
          <p:nvPr>
            <p:ph type="title"/>
          </p:nvPr>
        </p:nvSpPr>
        <p:spPr/>
        <p:txBody>
          <a:bodyPr/>
          <a:lstStyle/>
          <a:p>
            <a:r>
              <a:rPr lang="en-US" dirty="0">
                <a:latin typeface="Cambria" panose="02040503050406030204" pitchFamily="18" charset="0"/>
              </a:rPr>
              <a:t>We asked ourselves:</a:t>
            </a:r>
          </a:p>
        </p:txBody>
      </p:sp>
      <p:sp>
        <p:nvSpPr>
          <p:cNvPr id="3" name="Text Placeholder 2">
            <a:extLst>
              <a:ext uri="{FF2B5EF4-FFF2-40B4-BE49-F238E27FC236}">
                <a16:creationId xmlns:a16="http://schemas.microsoft.com/office/drawing/2014/main" id="{F44B92C3-8C99-B54E-8D05-11619441E664}"/>
              </a:ext>
            </a:extLst>
          </p:cNvPr>
          <p:cNvSpPr>
            <a:spLocks noGrp="1"/>
          </p:cNvSpPr>
          <p:nvPr>
            <p:ph type="body" idx="1"/>
          </p:nvPr>
        </p:nvSpPr>
        <p:spPr>
          <a:xfrm>
            <a:off x="838200" y="2276474"/>
            <a:ext cx="10871200" cy="4351338"/>
          </a:xfrm>
        </p:spPr>
        <p:txBody>
          <a:bodyPr>
            <a:normAutofit/>
          </a:bodyPr>
          <a:lstStyle/>
          <a:p>
            <a:r>
              <a:rPr lang="en-US" sz="2000" dirty="0"/>
              <a:t>What is POSSIBLE in terms of reinventing ideas about vector spaces or subspaces? Key points:</a:t>
            </a:r>
          </a:p>
          <a:p>
            <a:pPr lvl="1"/>
            <a:r>
              <a:rPr lang="en-US" sz="2000" dirty="0"/>
              <a:t>Closure (of non-empty sets) under linear combinations</a:t>
            </a:r>
          </a:p>
          <a:p>
            <a:pPr lvl="1"/>
            <a:r>
              <a:rPr lang="en-US" sz="2000" dirty="0"/>
              <a:t>Subspaces as sets that can be described as spans</a:t>
            </a:r>
          </a:p>
          <a:p>
            <a:endParaRPr lang="en-US" sz="2000" dirty="0"/>
          </a:p>
          <a:p>
            <a:r>
              <a:rPr lang="en-US" sz="2000" dirty="0"/>
              <a:t>What contexts can be helpfully solved using ideas about subspaces, null spaces, or column spaces? </a:t>
            </a:r>
            <a:endParaRPr lang="en-US" sz="2000" dirty="0">
              <a:sym typeface="Wingdings" pitchFamily="2" charset="2"/>
            </a:endParaRPr>
          </a:p>
          <a:p>
            <a:pPr lvl="1"/>
            <a:r>
              <a:rPr lang="en-US" sz="2000" dirty="0">
                <a:sym typeface="Wingdings" pitchFamily="2" charset="2"/>
              </a:rPr>
              <a:t>Networks in which flow is conserved have non-trivial null spaces (Boyd &amp; </a:t>
            </a:r>
            <a:r>
              <a:rPr lang="en-US" sz="2000" dirty="0" err="1">
                <a:sym typeface="Wingdings" pitchFamily="2" charset="2"/>
              </a:rPr>
              <a:t>Vandenberghe</a:t>
            </a:r>
            <a:r>
              <a:rPr lang="en-US" sz="2000" dirty="0">
                <a:sym typeface="Wingdings" pitchFamily="2" charset="2"/>
              </a:rPr>
              <a:t>, 2018) </a:t>
            </a:r>
          </a:p>
          <a:p>
            <a:pPr lvl="1"/>
            <a:r>
              <a:rPr lang="en-US" sz="2000" dirty="0">
                <a:sym typeface="Wingdings" pitchFamily="2" charset="2"/>
              </a:rPr>
              <a:t>Null spaces can also help characterize solution sets to non-homogeneous systems</a:t>
            </a:r>
          </a:p>
        </p:txBody>
      </p:sp>
      <p:grpSp>
        <p:nvGrpSpPr>
          <p:cNvPr id="4" name="Google Shape;137;p3">
            <a:extLst>
              <a:ext uri="{FF2B5EF4-FFF2-40B4-BE49-F238E27FC236}">
                <a16:creationId xmlns:a16="http://schemas.microsoft.com/office/drawing/2014/main" id="{79E7FDA2-875A-514A-B236-7C5C1C383124}"/>
              </a:ext>
            </a:extLst>
          </p:cNvPr>
          <p:cNvGrpSpPr/>
          <p:nvPr/>
        </p:nvGrpSpPr>
        <p:grpSpPr>
          <a:xfrm>
            <a:off x="222422" y="-9571"/>
            <a:ext cx="1631092" cy="1492382"/>
            <a:chOff x="222422" y="-9571"/>
            <a:chExt cx="1631092" cy="1492382"/>
          </a:xfrm>
        </p:grpSpPr>
        <p:sp>
          <p:nvSpPr>
            <p:cNvPr id="5" name="Google Shape;138;p3">
              <a:extLst>
                <a:ext uri="{FF2B5EF4-FFF2-40B4-BE49-F238E27FC236}">
                  <a16:creationId xmlns:a16="http://schemas.microsoft.com/office/drawing/2014/main" id="{E301EC5C-9934-A04F-A7FE-16D8AA3F8C67}"/>
                </a:ext>
              </a:extLst>
            </p:cNvPr>
            <p:cNvSpPr/>
            <p:nvPr/>
          </p:nvSpPr>
          <p:spPr>
            <a:xfrm>
              <a:off x="222422" y="230188"/>
              <a:ext cx="1631092" cy="134937"/>
            </a:xfrm>
            <a:prstGeom prst="rect">
              <a:avLst/>
            </a:prstGeom>
            <a:solidFill>
              <a:srgbClr val="F0AD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6" name="Google Shape;139;p3">
              <a:extLst>
                <a:ext uri="{FF2B5EF4-FFF2-40B4-BE49-F238E27FC236}">
                  <a16:creationId xmlns:a16="http://schemas.microsoft.com/office/drawing/2014/main" id="{8B800EBD-FB4A-0A47-BB4D-87AF21FAEFB5}"/>
                </a:ext>
              </a:extLst>
            </p:cNvPr>
            <p:cNvSpPr/>
            <p:nvPr/>
          </p:nvSpPr>
          <p:spPr>
            <a:xfrm>
              <a:off x="329514" y="-9571"/>
              <a:ext cx="177113" cy="1492382"/>
            </a:xfrm>
            <a:prstGeom prst="rect">
              <a:avLst/>
            </a:prstGeom>
            <a:solidFill>
              <a:srgbClr val="5D9C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grpSp>
      <p:pic>
        <p:nvPicPr>
          <p:cNvPr id="7" name="Picture 6" descr="Chart, funnel chart&#10;&#10;Description automatically generated">
            <a:extLst>
              <a:ext uri="{FF2B5EF4-FFF2-40B4-BE49-F238E27FC236}">
                <a16:creationId xmlns:a16="http://schemas.microsoft.com/office/drawing/2014/main" id="{BC5CCAEE-E6CA-D749-84E9-D721AA0C381C}"/>
              </a:ext>
            </a:extLst>
          </p:cNvPr>
          <p:cNvPicPr>
            <a:picLocks noChangeAspect="1"/>
          </p:cNvPicPr>
          <p:nvPr/>
        </p:nvPicPr>
        <p:blipFill>
          <a:blip r:embed="rId3"/>
          <a:stretch>
            <a:fillRect/>
          </a:stretch>
        </p:blipFill>
        <p:spPr>
          <a:xfrm>
            <a:off x="6998812" y="365125"/>
            <a:ext cx="4477555" cy="1639420"/>
          </a:xfrm>
          <a:prstGeom prst="rect">
            <a:avLst/>
          </a:prstGeom>
        </p:spPr>
      </p:pic>
    </p:spTree>
    <p:extLst>
      <p:ext uri="{BB962C8B-B14F-4D97-AF65-F5344CB8AC3E}">
        <p14:creationId xmlns:p14="http://schemas.microsoft.com/office/powerpoint/2010/main" val="24777636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22659</TotalTime>
  <Words>4742</Words>
  <Application>Microsoft Macintosh PowerPoint</Application>
  <PresentationFormat>Widescreen</PresentationFormat>
  <Paragraphs>345</Paragraphs>
  <Slides>34</Slides>
  <Notes>19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Arial</vt:lpstr>
      <vt:lpstr>Belleza</vt:lpstr>
      <vt:lpstr>Calibri</vt:lpstr>
      <vt:lpstr>Calibri Light</vt:lpstr>
      <vt:lpstr>Cambria</vt:lpstr>
      <vt:lpstr>Cambria Math</vt:lpstr>
      <vt:lpstr>Century Gothic</vt:lpstr>
      <vt:lpstr>Gill Sans</vt:lpstr>
      <vt:lpstr>Gill Sans Light</vt:lpstr>
      <vt:lpstr>Noto Sans Symbols</vt:lpstr>
      <vt:lpstr>Palatino Linotype</vt:lpstr>
      <vt:lpstr>Symbol</vt:lpstr>
      <vt:lpstr>Times</vt:lpstr>
      <vt:lpstr>Office Theme</vt:lpstr>
      <vt:lpstr>Current Work in the  Inquiry-Oriented Linear Algebra (IOLA) Project</vt:lpstr>
      <vt:lpstr>IOLA: What is it? </vt:lpstr>
      <vt:lpstr>Characteristics of Inquiry-Oriented Instruction</vt:lpstr>
      <vt:lpstr>Realistic Mathematics Education</vt:lpstr>
      <vt:lpstr>IOLA: What is it? </vt:lpstr>
      <vt:lpstr>IOLA-X Project Personnel</vt:lpstr>
      <vt:lpstr>Iterative Design Process</vt:lpstr>
      <vt:lpstr>PowerPoint Presentation</vt:lpstr>
      <vt:lpstr>We asked ourselves:</vt:lpstr>
      <vt:lpstr>The subspaces* instructional unit: *Beta version!</vt:lpstr>
      <vt:lpstr>Problem Setting</vt:lpstr>
      <vt:lpstr>Scenario One: Creating a System to Help Organize and Track Movement</vt:lpstr>
      <vt:lpstr>Scenario One: Creating a System to Help Organize and Track Movement</vt:lpstr>
      <vt:lpstr>Scenario One: Creating a System to Help Organize and Track Movement</vt:lpstr>
      <vt:lpstr>Task 1, Part 1 – Identifying Paths</vt:lpstr>
      <vt:lpstr>Task 1, Part 2 – Considering Properties of Sets of Vectors</vt:lpstr>
      <vt:lpstr>Task 1, Part 2 – Defining Closure</vt:lpstr>
      <vt:lpstr>Task 1, Part 3 - Consider These Scenarios (HW)</vt:lpstr>
      <vt:lpstr>Task 2 - Linking Camera Data to Changes in Room Populations</vt:lpstr>
      <vt:lpstr>Task 2 - Linking Camera Data to Changes in Room Populations</vt:lpstr>
      <vt:lpstr>Task 2 - Linking Camera Data to Changes in Room Populations</vt:lpstr>
      <vt:lpstr>Task 3 - Monitoring Population Movement in the East Wing</vt:lpstr>
      <vt:lpstr>Task 3 - Monitoring Population Movement in the East Wing</vt:lpstr>
      <vt:lpstr>Task 3 - Monitoring Population Movement in the East Wing</vt:lpstr>
      <vt:lpstr>Task 3 - Monitoring Population Movement in the East Wing</vt:lpstr>
      <vt:lpstr>Task 3 - Monitoring Population Movement in the East Wing</vt:lpstr>
      <vt:lpstr>Realistic Mathematics Education</vt:lpstr>
      <vt:lpstr>Takeaways</vt:lpstr>
      <vt:lpstr>PowerPoint Presentation</vt:lpstr>
      <vt:lpstr>Idea for Instruction, no matter the content</vt:lpstr>
      <vt:lpstr>Idea for Instruction, no matter the content</vt:lpstr>
      <vt:lpstr>Idea for Instruction, no matter the content</vt:lpstr>
      <vt:lpstr>Putting our instructor hat back on</vt:lpstr>
      <vt:lpstr>Reflecting on pedagogy &amp; equity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Plaxco</dc:creator>
  <cp:lastModifiedBy>David Plaxco</cp:lastModifiedBy>
  <cp:revision>10</cp:revision>
  <dcterms:created xsi:type="dcterms:W3CDTF">2021-08-08T19:24:27Z</dcterms:created>
  <dcterms:modified xsi:type="dcterms:W3CDTF">2021-10-05T06:47:40Z</dcterms:modified>
</cp:coreProperties>
</file>